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handoutMasterIdLst>
    <p:handoutMasterId r:id="rId20"/>
  </p:handoutMasterIdLst>
  <p:sldIdLst>
    <p:sldId id="416" r:id="rId5"/>
    <p:sldId id="454" r:id="rId6"/>
    <p:sldId id="461" r:id="rId7"/>
    <p:sldId id="445" r:id="rId8"/>
    <p:sldId id="443" r:id="rId9"/>
    <p:sldId id="462" r:id="rId10"/>
    <p:sldId id="453" r:id="rId11"/>
    <p:sldId id="446" r:id="rId12"/>
    <p:sldId id="464" r:id="rId13"/>
    <p:sldId id="465" r:id="rId14"/>
    <p:sldId id="467" r:id="rId15"/>
    <p:sldId id="468" r:id="rId16"/>
    <p:sldId id="456" r:id="rId17"/>
    <p:sldId id="405" r:id="rId1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redes Adam M" initials="PAM" lastIdx="14" clrIdx="0">
    <p:extLst/>
  </p:cmAuthor>
  <p:cmAuthor id="2" name="Basile Amy" initials="BA" lastIdx="107" clrIdx="1">
    <p:extLst/>
  </p:cmAuthor>
  <p:cmAuthor id="3" name="Basile Amy" initials="BA [2]" lastIdx="23" clrIdx="2">
    <p:extLst/>
  </p:cmAuthor>
  <p:cmAuthor id="4" name="Stameshkin Anne" initials="SA" lastIdx="81" clrIdx="3">
    <p:extLst/>
  </p:cmAuthor>
  <p:cmAuthor id="5" name="Neiman Tracy" initials="NT" lastIdx="1" clrIdx="4">
    <p:extLst>
      <p:ext uri="{19B8F6BF-5375-455C-9EA6-DF929625EA0E}">
        <p15:presenceInfo xmlns:p15="http://schemas.microsoft.com/office/powerpoint/2012/main" userId="S-1-5-21-756204042-1246811783-1072919933-704099" providerId="AD"/>
      </p:ext>
    </p:extLst>
  </p:cmAuthor>
  <p:cmAuthor id="6" name="Broggini Matthew" initials="BM" lastIdx="2" clrIdx="5">
    <p:extLst>
      <p:ext uri="{19B8F6BF-5375-455C-9EA6-DF929625EA0E}">
        <p15:presenceInfo xmlns:p15="http://schemas.microsoft.com/office/powerpoint/2012/main" userId="S-1-5-21-756204042-1246811783-1072919933-55071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00B1B3"/>
    <a:srgbClr val="009999"/>
    <a:srgbClr val="AC0B08"/>
    <a:srgbClr val="3EB44A"/>
    <a:srgbClr val="00BFB3"/>
    <a:srgbClr val="009D5F"/>
    <a:srgbClr val="007E4B"/>
    <a:srgbClr val="595959"/>
    <a:srgbClr val="6848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02" autoAdjust="0"/>
    <p:restoredTop sz="60719" autoAdjust="0"/>
  </p:normalViewPr>
  <p:slideViewPr>
    <p:cSldViewPr snapToGrid="0">
      <p:cViewPr varScale="1">
        <p:scale>
          <a:sx n="77" d="100"/>
          <a:sy n="77" d="100"/>
        </p:scale>
        <p:origin x="2648" y="176"/>
      </p:cViewPr>
      <p:guideLst/>
    </p:cSldViewPr>
  </p:slideViewPr>
  <p:notesTextViewPr>
    <p:cViewPr>
      <p:scale>
        <a:sx n="3" d="2"/>
        <a:sy n="3" d="2"/>
      </p:scale>
      <p:origin x="0" y="0"/>
    </p:cViewPr>
  </p:notesTextViewPr>
  <p:sorterViewPr>
    <p:cViewPr varScale="1">
      <p:scale>
        <a:sx n="100" d="100"/>
        <a:sy n="100" d="100"/>
      </p:scale>
      <p:origin x="0" y="0"/>
    </p:cViewPr>
  </p:sorterViewPr>
  <p:notesViewPr>
    <p:cSldViewPr snapToGrid="0">
      <p:cViewPr varScale="1">
        <p:scale>
          <a:sx n="87" d="100"/>
          <a:sy n="87" d="100"/>
        </p:scale>
        <p:origin x="3720"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D309C825-FBFA-4EA6-9EBB-997256E692F3}" type="datetimeFigureOut">
              <a:rPr lang="en-US" smtClean="0"/>
              <a:t>10/22/18</a:t>
            </a:fld>
            <a:endParaRPr lang="en-US"/>
          </a:p>
        </p:txBody>
      </p:sp>
      <p:sp>
        <p:nvSpPr>
          <p:cNvPr id="4" name="Footer Placeholder 3"/>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6EAE8D32-FC54-4548-8A52-07DBB12CDEB0}" type="slidenum">
              <a:rPr lang="en-US" smtClean="0"/>
              <a:t>‹#›</a:t>
            </a:fld>
            <a:endParaRPr lang="en-US"/>
          </a:p>
        </p:txBody>
      </p:sp>
    </p:spTree>
    <p:extLst>
      <p:ext uri="{BB962C8B-B14F-4D97-AF65-F5344CB8AC3E}">
        <p14:creationId xmlns:p14="http://schemas.microsoft.com/office/powerpoint/2010/main" val="1522697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6"/>
          </a:xfrm>
          <a:prstGeom prst="rect">
            <a:avLst/>
          </a:prstGeom>
        </p:spPr>
        <p:txBody>
          <a:bodyPr vert="horz" lIns="91440" tIns="45720" rIns="91440" bIns="45720" rtlCol="0"/>
          <a:lstStyle>
            <a:lvl1pPr algn="r">
              <a:defRPr sz="1200"/>
            </a:lvl1pPr>
          </a:lstStyle>
          <a:p>
            <a:fld id="{F6355F39-2B16-AB4B-ADFC-16AB83246DBB}" type="datetimeFigureOut">
              <a:rPr lang="en-US" smtClean="0"/>
              <a:t>10/22/18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6"/>
            <a:ext cx="5607050" cy="366077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6"/>
            <a:ext cx="3038475" cy="466726"/>
          </a:xfrm>
          <a:prstGeom prst="rect">
            <a:avLst/>
          </a:prstGeom>
        </p:spPr>
        <p:txBody>
          <a:bodyPr vert="horz" lIns="91440" tIns="45720" rIns="91440" bIns="45720" rtlCol="0" anchor="b"/>
          <a:lstStyle>
            <a:lvl1pPr algn="r">
              <a:defRPr sz="1200"/>
            </a:lvl1pPr>
          </a:lstStyle>
          <a:p>
            <a:fld id="{1AFFAB8D-B9BF-A747-A21C-68C3DBA8194D}" type="slidenum">
              <a:rPr lang="en-US" smtClean="0"/>
              <a:t>‹#›</a:t>
            </a:fld>
            <a:endParaRPr lang="en-US"/>
          </a:p>
        </p:txBody>
      </p:sp>
    </p:spTree>
    <p:extLst>
      <p:ext uri="{BB962C8B-B14F-4D97-AF65-F5344CB8AC3E}">
        <p14:creationId xmlns:p14="http://schemas.microsoft.com/office/powerpoint/2010/main" val="106010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1AFFAB8D-B9BF-A747-A21C-68C3DBA8194D}" type="slidenum">
              <a:rPr lang="en-US" smtClean="0"/>
              <a:t>1</a:t>
            </a:fld>
            <a:endParaRPr lang="en-US"/>
          </a:p>
        </p:txBody>
      </p:sp>
    </p:spTree>
    <p:extLst>
      <p:ext uri="{BB962C8B-B14F-4D97-AF65-F5344CB8AC3E}">
        <p14:creationId xmlns:p14="http://schemas.microsoft.com/office/powerpoint/2010/main" val="13241507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236538"/>
            <a:ext cx="5575300" cy="3136900"/>
          </a:xfrm>
        </p:spPr>
      </p:sp>
      <p:sp>
        <p:nvSpPr>
          <p:cNvPr id="3" name="Notes Placeholder 2"/>
          <p:cNvSpPr>
            <a:spLocks noGrp="1"/>
          </p:cNvSpPr>
          <p:nvPr>
            <p:ph type="body" idx="1"/>
          </p:nvPr>
        </p:nvSpPr>
        <p:spPr>
          <a:xfrm>
            <a:off x="701675" y="3455000"/>
            <a:ext cx="5607050" cy="5480652"/>
          </a:xfrm>
        </p:spPr>
        <p:txBody>
          <a:bodyPr/>
          <a:lstStyle/>
          <a:p>
            <a:pPr marL="171450" indent="-171450">
              <a:buFont typeface="Arial" panose="020B0604020202020204" pitchFamily="34" charset="0"/>
              <a:buChar char="•"/>
            </a:pPr>
            <a:r>
              <a:rPr lang="en-US" sz="1200" kern="1200" dirty="0">
                <a:solidFill>
                  <a:schemeClr val="tx1"/>
                </a:solidFill>
                <a:effectLst/>
                <a:latin typeface="+mn-lt"/>
                <a:ea typeface="+mn-ea"/>
                <a:cs typeface="+mn-cs"/>
              </a:rPr>
              <a:t>An</a:t>
            </a:r>
            <a:r>
              <a:rPr lang="en-US" sz="1200" kern="1200" baseline="0" dirty="0">
                <a:solidFill>
                  <a:schemeClr val="tx1"/>
                </a:solidFill>
                <a:effectLst/>
                <a:latin typeface="+mn-lt"/>
                <a:ea typeface="+mn-ea"/>
                <a:cs typeface="+mn-cs"/>
              </a:rPr>
              <a:t> Admissions Method is the way a school program considers and matches with applicants.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Programs that use these Admissions</a:t>
            </a:r>
            <a:r>
              <a:rPr lang="en-US" sz="1200" kern="1200" baseline="0" dirty="0">
                <a:solidFill>
                  <a:schemeClr val="tx1"/>
                </a:solidFill>
                <a:effectLst/>
                <a:latin typeface="+mn-lt"/>
                <a:ea typeface="+mn-ea"/>
                <a:cs typeface="+mn-cs"/>
              </a:rPr>
              <a:t> Methods CAN’T see applicants’ academic information.</a:t>
            </a:r>
          </a:p>
          <a:p>
            <a:pPr marL="171450" indent="-171450">
              <a:buFont typeface="Arial" panose="020B0604020202020204" pitchFamily="34" charset="0"/>
              <a:buChar char="•"/>
            </a:pPr>
            <a:r>
              <a:rPr lang="en-US" sz="1200" kern="1200" baseline="0" dirty="0">
                <a:solidFill>
                  <a:schemeClr val="tx1"/>
                </a:solidFill>
                <a:effectLst/>
                <a:latin typeface="+mn-lt"/>
                <a:ea typeface="+mn-ea"/>
                <a:cs typeface="+mn-cs"/>
              </a:rPr>
              <a:t>Families who are interested in Limited Unscreened programs should visit these school’s table at a fair and sign in, or visit these schools at an open house. </a:t>
            </a:r>
          </a:p>
          <a:p>
            <a:pPr marL="171450" indent="-171450">
              <a:buFont typeface="Arial" panose="020B0604020202020204" pitchFamily="34" charset="0"/>
              <a:buChar char="•"/>
            </a:pPr>
            <a:endParaRPr lang="en-US" sz="1200" kern="1200" dirty="0">
              <a:solidFill>
                <a:schemeClr val="tx1"/>
              </a:solidFill>
              <a:effectLst/>
              <a:latin typeface="+mn-lt"/>
              <a:ea typeface="+mn-ea"/>
              <a:cs typeface="+mn-cs"/>
            </a:endParaRPr>
          </a:p>
          <a:p>
            <a:endParaRPr lang="en-US" alt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1AFFAB8D-B9BF-A747-A21C-68C3DBA8194D}" type="slidenum">
              <a:rPr lang="en-US" smtClean="0"/>
              <a:t>10</a:t>
            </a:fld>
            <a:endParaRPr lang="en-US" dirty="0"/>
          </a:p>
        </p:txBody>
      </p:sp>
    </p:spTree>
    <p:extLst>
      <p:ext uri="{BB962C8B-B14F-4D97-AF65-F5344CB8AC3E}">
        <p14:creationId xmlns:p14="http://schemas.microsoft.com/office/powerpoint/2010/main" val="21493241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236538"/>
            <a:ext cx="5575300" cy="3136900"/>
          </a:xfrm>
        </p:spPr>
      </p:sp>
      <p:sp>
        <p:nvSpPr>
          <p:cNvPr id="3" name="Notes Placeholder 2"/>
          <p:cNvSpPr>
            <a:spLocks noGrp="1"/>
          </p:cNvSpPr>
          <p:nvPr>
            <p:ph type="body" idx="1"/>
          </p:nvPr>
        </p:nvSpPr>
        <p:spPr>
          <a:xfrm>
            <a:off x="701675" y="3455000"/>
            <a:ext cx="5607050" cy="5480652"/>
          </a:xfrm>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Programs that use these Admissions</a:t>
            </a:r>
            <a:r>
              <a:rPr lang="en-US" sz="1200" kern="1200" baseline="0" dirty="0">
                <a:solidFill>
                  <a:schemeClr val="tx1"/>
                </a:solidFill>
                <a:effectLst/>
                <a:latin typeface="+mn-lt"/>
                <a:ea typeface="+mn-ea"/>
                <a:cs typeface="+mn-cs"/>
              </a:rPr>
              <a:t> Methods CAN see applicants’ academic information.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mn-lt"/>
                <a:ea typeface="+mn-ea"/>
                <a:cs typeface="+mn-cs"/>
              </a:rPr>
              <a:t>Some screened programs require an onsite assessment or interview.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mn-lt"/>
                <a:ea typeface="+mn-ea"/>
                <a:cs typeface="+mn-cs"/>
              </a:rPr>
              <a:t>Families should contact screened schools directly for information on how they evaluate applicants</a:t>
            </a:r>
            <a:endParaRPr lang="en-US" sz="1200" kern="1200" dirty="0">
              <a:solidFill>
                <a:schemeClr val="tx1"/>
              </a:solidFill>
              <a:effectLst/>
              <a:latin typeface="+mn-lt"/>
              <a:ea typeface="+mn-ea"/>
              <a:cs typeface="+mn-cs"/>
            </a:endParaRPr>
          </a:p>
          <a:p>
            <a:endParaRPr lang="en-US" alt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1AFFAB8D-B9BF-A747-A21C-68C3DBA8194D}" type="slidenum">
              <a:rPr lang="en-US" smtClean="0"/>
              <a:t>11</a:t>
            </a:fld>
            <a:endParaRPr lang="en-US" dirty="0"/>
          </a:p>
        </p:txBody>
      </p:sp>
    </p:spTree>
    <p:extLst>
      <p:ext uri="{BB962C8B-B14F-4D97-AF65-F5344CB8AC3E}">
        <p14:creationId xmlns:p14="http://schemas.microsoft.com/office/powerpoint/2010/main" val="16483757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236538"/>
            <a:ext cx="5575300" cy="3136900"/>
          </a:xfrm>
        </p:spPr>
      </p:sp>
      <p:sp>
        <p:nvSpPr>
          <p:cNvPr id="3" name="Notes Placeholder 2"/>
          <p:cNvSpPr>
            <a:spLocks noGrp="1"/>
          </p:cNvSpPr>
          <p:nvPr>
            <p:ph type="body" idx="1"/>
          </p:nvPr>
        </p:nvSpPr>
        <p:spPr>
          <a:xfrm>
            <a:off x="701675" y="3455000"/>
            <a:ext cx="5607050" cy="5480652"/>
          </a:xfrm>
        </p:spPr>
        <p:txBody>
          <a:bodyPr/>
          <a:lstStyle/>
          <a:p>
            <a:pPr marL="171450" indent="-171450">
              <a:buFont typeface="Arial" panose="020B0604020202020204" pitchFamily="34" charset="0"/>
              <a:buChar char="•"/>
            </a:pPr>
            <a:r>
              <a:rPr lang="en-US" altLang="en-US" baseline="0" dirty="0">
                <a:ea typeface="ＭＳ Ｐゴシック" pitchFamily="34" charset="-128"/>
              </a:rPr>
              <a:t>The middle school directory list the selection criteria for every middle school program</a:t>
            </a:r>
          </a:p>
          <a:p>
            <a:pPr marL="171450" indent="-171450">
              <a:buFont typeface="Arial" panose="020B0604020202020204" pitchFamily="34" charset="0"/>
              <a:buChar char="•"/>
            </a:pPr>
            <a:r>
              <a:rPr lang="en-US" sz="1200" kern="1200" baseline="0" dirty="0">
                <a:solidFill>
                  <a:schemeClr val="tx1"/>
                </a:solidFill>
                <a:effectLst/>
                <a:latin typeface="+mn-lt"/>
                <a:ea typeface="+mn-ea"/>
                <a:cs typeface="+mn-cs"/>
              </a:rPr>
              <a:t>Families should contact screened schools directly for information on how they consider applicants for admission</a:t>
            </a:r>
          </a:p>
          <a:p>
            <a:pPr marL="171450" indent="-171450">
              <a:buFont typeface="Arial" panose="020B0604020202020204" pitchFamily="34" charset="0"/>
              <a:buChar char="•"/>
            </a:pPr>
            <a:r>
              <a:rPr lang="en-US" sz="1200" kern="1200" baseline="0" dirty="0">
                <a:solidFill>
                  <a:schemeClr val="tx1"/>
                </a:solidFill>
                <a:effectLst/>
                <a:latin typeface="+mn-lt"/>
                <a:ea typeface="+mn-ea"/>
                <a:cs typeface="+mn-cs"/>
              </a:rPr>
              <a:t>Middle school can provide families with their admissions rubric upon request</a:t>
            </a: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alt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1AFFAB8D-B9BF-A747-A21C-68C3DBA8194D}" type="slidenum">
              <a:rPr lang="en-US" smtClean="0"/>
              <a:t>12</a:t>
            </a:fld>
            <a:endParaRPr lang="en-US" dirty="0"/>
          </a:p>
        </p:txBody>
      </p:sp>
    </p:spTree>
    <p:extLst>
      <p:ext uri="{BB962C8B-B14F-4D97-AF65-F5344CB8AC3E}">
        <p14:creationId xmlns:p14="http://schemas.microsoft.com/office/powerpoint/2010/main" val="39362945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236538"/>
            <a:ext cx="5575300" cy="3136900"/>
          </a:xfrm>
        </p:spPr>
      </p:sp>
      <p:sp>
        <p:nvSpPr>
          <p:cNvPr id="3" name="Notes Placeholder 2"/>
          <p:cNvSpPr>
            <a:spLocks noGrp="1"/>
          </p:cNvSpPr>
          <p:nvPr>
            <p:ph type="body" idx="1"/>
          </p:nvPr>
        </p:nvSpPr>
        <p:spPr>
          <a:xfrm>
            <a:off x="701675" y="3455000"/>
            <a:ext cx="5607050" cy="5480652"/>
          </a:xfrm>
        </p:spPr>
        <p:txBody>
          <a:bodyPr/>
          <a:lstStyle/>
          <a:p>
            <a:pPr marL="171450" indent="-171450">
              <a:buFont typeface="Arial" panose="020B0604020202020204" pitchFamily="34" charset="0"/>
              <a:buChar char="•"/>
            </a:pPr>
            <a:r>
              <a:rPr lang="en-US" i="0" baseline="0" dirty="0"/>
              <a:t>In the appeals round students can only be matched to seats that remain after the main round. </a:t>
            </a:r>
          </a:p>
        </p:txBody>
      </p:sp>
      <p:sp>
        <p:nvSpPr>
          <p:cNvPr id="4" name="Slide Number Placeholder 3"/>
          <p:cNvSpPr>
            <a:spLocks noGrp="1"/>
          </p:cNvSpPr>
          <p:nvPr>
            <p:ph type="sldNum" sz="quarter" idx="10"/>
          </p:nvPr>
        </p:nvSpPr>
        <p:spPr/>
        <p:txBody>
          <a:bodyPr/>
          <a:lstStyle/>
          <a:p>
            <a:fld id="{1AFFAB8D-B9BF-A747-A21C-68C3DBA8194D}" type="slidenum">
              <a:rPr lang="en-US" smtClean="0"/>
              <a:t>13</a:t>
            </a:fld>
            <a:endParaRPr lang="en-US" dirty="0"/>
          </a:p>
        </p:txBody>
      </p:sp>
    </p:spTree>
    <p:extLst>
      <p:ext uri="{BB962C8B-B14F-4D97-AF65-F5344CB8AC3E}">
        <p14:creationId xmlns:p14="http://schemas.microsoft.com/office/powerpoint/2010/main" val="20191101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236538"/>
            <a:ext cx="5575300" cy="3136900"/>
          </a:xfrm>
        </p:spPr>
      </p:sp>
      <p:sp>
        <p:nvSpPr>
          <p:cNvPr id="3" name="Notes Placeholder 2"/>
          <p:cNvSpPr>
            <a:spLocks noGrp="1"/>
          </p:cNvSpPr>
          <p:nvPr>
            <p:ph type="body" idx="1"/>
          </p:nvPr>
        </p:nvSpPr>
        <p:spPr>
          <a:xfrm>
            <a:off x="701675" y="3455000"/>
            <a:ext cx="5607050" cy="5480652"/>
          </a:xfrm>
        </p:spPr>
        <p:txBody>
          <a:bodyPr/>
          <a:lstStyle/>
          <a:p>
            <a:pPr marL="285750" indent="-285750" eaLnBrk="1" hangingPunct="1">
              <a:spcBef>
                <a:spcPct val="0"/>
              </a:spcBef>
              <a:buFont typeface="Arial" panose="020B0604020202020204" pitchFamily="34" charset="0"/>
              <a:buChar char="•"/>
            </a:pPr>
            <a:r>
              <a:rPr lang="en-US" altLang="en-US" sz="1400" dirty="0"/>
              <a:t>Families should sign up</a:t>
            </a:r>
            <a:r>
              <a:rPr lang="en-US" altLang="en-US" sz="1400" baseline="0" dirty="0"/>
              <a:t> to receive email newsletter</a:t>
            </a:r>
          </a:p>
          <a:p>
            <a:pPr marL="285750" indent="-285750" eaLnBrk="1" hangingPunct="1">
              <a:spcBef>
                <a:spcPct val="0"/>
              </a:spcBef>
              <a:buFont typeface="Arial" panose="020B0604020202020204" pitchFamily="34" charset="0"/>
              <a:buChar char="•"/>
            </a:pPr>
            <a:r>
              <a:rPr lang="en-US" altLang="en-US" sz="1400" baseline="0" dirty="0"/>
              <a:t>Please let us know if you need help with your application.</a:t>
            </a:r>
          </a:p>
          <a:p>
            <a:pPr marL="285750" indent="-285750" eaLnBrk="1" hangingPunct="1">
              <a:spcBef>
                <a:spcPct val="0"/>
              </a:spcBef>
              <a:buFont typeface="Arial" panose="020B0604020202020204" pitchFamily="34" charset="0"/>
              <a:buChar char="•"/>
            </a:pPr>
            <a:r>
              <a:rPr lang="en-US" altLang="en-US" sz="1400" baseline="0" dirty="0"/>
              <a:t>For additional assistance, you can visit a Family welcome Center or call the enrollment helpdesk</a:t>
            </a:r>
          </a:p>
        </p:txBody>
      </p:sp>
      <p:sp>
        <p:nvSpPr>
          <p:cNvPr id="4" name="Slide Number Placeholder 3"/>
          <p:cNvSpPr>
            <a:spLocks noGrp="1"/>
          </p:cNvSpPr>
          <p:nvPr>
            <p:ph type="sldNum" sz="quarter" idx="10"/>
          </p:nvPr>
        </p:nvSpPr>
        <p:spPr/>
        <p:txBody>
          <a:bodyPr/>
          <a:lstStyle/>
          <a:p>
            <a:fld id="{1AFFAB8D-B9BF-A747-A21C-68C3DBA8194D}" type="slidenum">
              <a:rPr lang="en-US" smtClean="0"/>
              <a:t>14</a:t>
            </a:fld>
            <a:endParaRPr lang="en-US" dirty="0"/>
          </a:p>
        </p:txBody>
      </p:sp>
    </p:spTree>
    <p:extLst>
      <p:ext uri="{BB962C8B-B14F-4D97-AF65-F5344CB8AC3E}">
        <p14:creationId xmlns:p14="http://schemas.microsoft.com/office/powerpoint/2010/main" val="11030291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tx1"/>
                </a:solidFill>
                <a:effectLst/>
                <a:latin typeface="+mn-lt"/>
                <a:ea typeface="+mn-ea"/>
                <a:cs typeface="+mn-cs"/>
              </a:rPr>
              <a:t>Every</a:t>
            </a:r>
            <a:r>
              <a:rPr lang="en-US" sz="1600" kern="1200" baseline="0" dirty="0">
                <a:solidFill>
                  <a:schemeClr val="tx1"/>
                </a:solidFill>
                <a:effectLst/>
                <a:latin typeface="+mn-lt"/>
                <a:ea typeface="+mn-ea"/>
                <a:cs typeface="+mn-cs"/>
              </a:rPr>
              <a:t> fifth grader must apply to middle school</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baseline="0" dirty="0">
                <a:solidFill>
                  <a:schemeClr val="tx1"/>
                </a:solidFill>
                <a:effectLst/>
                <a:latin typeface="+mn-lt"/>
                <a:ea typeface="+mn-ea"/>
                <a:cs typeface="+mn-cs"/>
              </a:rPr>
              <a:t>You will receive clear instructions on how to access your </a:t>
            </a:r>
            <a:r>
              <a:rPr lang="en-US" sz="1600" kern="1200" baseline="0" dirty="0" err="1">
                <a:solidFill>
                  <a:schemeClr val="tx1"/>
                </a:solidFill>
                <a:effectLst/>
                <a:latin typeface="+mn-lt"/>
                <a:ea typeface="+mn-ea"/>
                <a:cs typeface="+mn-cs"/>
              </a:rPr>
              <a:t>MySchools</a:t>
            </a:r>
            <a:r>
              <a:rPr lang="en-US" sz="1600" kern="1200" baseline="0" dirty="0">
                <a:solidFill>
                  <a:schemeClr val="tx1"/>
                </a:solidFill>
                <a:effectLst/>
                <a:latin typeface="+mn-lt"/>
                <a:ea typeface="+mn-ea"/>
                <a:cs typeface="+mn-cs"/>
              </a:rPr>
              <a:t> account in late October.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baseline="0" dirty="0">
                <a:solidFill>
                  <a:schemeClr val="tx1"/>
                </a:solidFill>
                <a:effectLst/>
                <a:latin typeface="+mn-lt"/>
                <a:ea typeface="+mn-ea"/>
                <a:cs typeface="+mn-cs"/>
              </a:rPr>
              <a:t>You should rank programs in your true order of preference.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baseline="0" dirty="0">
                <a:solidFill>
                  <a:schemeClr val="tx1"/>
                </a:solidFill>
                <a:effectLst/>
                <a:latin typeface="+mn-lt"/>
                <a:ea typeface="+mn-ea"/>
                <a:cs typeface="+mn-cs"/>
              </a:rPr>
              <a:t>It is important to put the school you most want their child to attend 1</a:t>
            </a:r>
            <a:r>
              <a:rPr lang="en-US" sz="1600" kern="1200" baseline="30000" dirty="0">
                <a:solidFill>
                  <a:schemeClr val="tx1"/>
                </a:solidFill>
                <a:effectLst/>
                <a:latin typeface="+mn-lt"/>
                <a:ea typeface="+mn-ea"/>
                <a:cs typeface="+mn-cs"/>
              </a:rPr>
              <a:t>st </a:t>
            </a:r>
            <a:r>
              <a:rPr lang="en-US" sz="1600" kern="1200" baseline="0" dirty="0">
                <a:solidFill>
                  <a:schemeClr val="tx1"/>
                </a:solidFill>
                <a:effectLst/>
                <a:latin typeface="+mn-lt"/>
                <a:ea typeface="+mn-ea"/>
                <a:cs typeface="+mn-cs"/>
              </a:rPr>
              <a:t> on the application, your second choices 2</a:t>
            </a:r>
            <a:r>
              <a:rPr lang="en-US" sz="1600" kern="1200" baseline="30000" dirty="0">
                <a:solidFill>
                  <a:schemeClr val="tx1"/>
                </a:solidFill>
                <a:effectLst/>
                <a:latin typeface="+mn-lt"/>
                <a:ea typeface="+mn-ea"/>
                <a:cs typeface="+mn-cs"/>
              </a:rPr>
              <a:t>nd</a:t>
            </a:r>
            <a:r>
              <a:rPr lang="en-US" sz="1600" kern="1200" baseline="0" dirty="0">
                <a:solidFill>
                  <a:schemeClr val="tx1"/>
                </a:solidFill>
                <a:effectLst/>
                <a:latin typeface="+mn-lt"/>
                <a:ea typeface="+mn-ea"/>
                <a:cs typeface="+mn-cs"/>
              </a:rPr>
              <a:t> , and so 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baseline="0" dirty="0">
                <a:solidFill>
                  <a:schemeClr val="tx1"/>
                </a:solidFill>
                <a:effectLst/>
                <a:latin typeface="+mn-lt"/>
                <a:ea typeface="+mn-ea"/>
                <a:cs typeface="+mn-cs"/>
              </a:rPr>
              <a:t>You will receive a notification letter in April with one middle school offer.</a:t>
            </a:r>
            <a:endParaRPr lang="en-US" sz="1600" kern="1200" dirty="0">
              <a:solidFill>
                <a:schemeClr val="tx1"/>
              </a:solidFill>
              <a:effectLst/>
              <a:latin typeface="+mn-lt"/>
              <a:ea typeface="+mn-ea"/>
              <a:cs typeface="+mn-cs"/>
            </a:endParaRPr>
          </a:p>
          <a:p>
            <a:endParaRPr lang="en-US" sz="1600" dirty="0"/>
          </a:p>
        </p:txBody>
      </p:sp>
      <p:sp>
        <p:nvSpPr>
          <p:cNvPr id="4" name="Slide Number Placeholder 3"/>
          <p:cNvSpPr>
            <a:spLocks noGrp="1"/>
          </p:cNvSpPr>
          <p:nvPr>
            <p:ph type="sldNum" sz="quarter" idx="10"/>
          </p:nvPr>
        </p:nvSpPr>
        <p:spPr/>
        <p:txBody>
          <a:bodyPr/>
          <a:lstStyle/>
          <a:p>
            <a:fld id="{82EAE727-F133-4E6C-8B76-612371998BAF}" type="slidenum">
              <a:rPr lang="en-US" smtClean="0"/>
              <a:t>2</a:t>
            </a:fld>
            <a:endParaRPr lang="en-US"/>
          </a:p>
        </p:txBody>
      </p:sp>
    </p:spTree>
    <p:extLst>
      <p:ext uri="{BB962C8B-B14F-4D97-AF65-F5344CB8AC3E}">
        <p14:creationId xmlns:p14="http://schemas.microsoft.com/office/powerpoint/2010/main" val="1601019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236538"/>
            <a:ext cx="5575300" cy="3136900"/>
          </a:xfrm>
        </p:spPr>
      </p:sp>
      <p:sp>
        <p:nvSpPr>
          <p:cNvPr id="3" name="Notes Placeholder 2"/>
          <p:cNvSpPr>
            <a:spLocks noGrp="1"/>
          </p:cNvSpPr>
          <p:nvPr>
            <p:ph type="body" idx="1"/>
          </p:nvPr>
        </p:nvSpPr>
        <p:spPr>
          <a:xfrm>
            <a:off x="701675" y="3455000"/>
            <a:ext cx="5607050" cy="5480652"/>
          </a:xfrm>
        </p:spPr>
        <p:txBody>
          <a:bodyPr/>
          <a:lstStyle/>
          <a:p>
            <a:pPr marL="171450" indent="-171450">
              <a:buFont typeface="Arial" panose="020B0604020202020204" pitchFamily="34" charset="0"/>
              <a:buChar char="•"/>
            </a:pPr>
            <a:r>
              <a:rPr lang="en-US" altLang="en-US" dirty="0">
                <a:ea typeface="ＭＳ Ｐゴシック" pitchFamily="34" charset="-128"/>
              </a:rPr>
              <a:t>You will be able to access </a:t>
            </a:r>
            <a:r>
              <a:rPr lang="en-US" altLang="en-US" dirty="0" err="1">
                <a:ea typeface="ＭＳ Ｐゴシック" pitchFamily="34" charset="-128"/>
              </a:rPr>
              <a:t>myschools.nyc</a:t>
            </a:r>
            <a:r>
              <a:rPr lang="en-US" altLang="en-US" baseline="0" dirty="0">
                <a:ea typeface="ＭＳ Ｐゴシック" pitchFamily="34" charset="-128"/>
              </a:rPr>
              <a:t> at the end of October.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en-US" baseline="0" dirty="0">
                <a:ea typeface="ＭＳ Ｐゴシック" pitchFamily="34" charset="-128"/>
              </a:rPr>
              <a:t>You can access the application on a computer, tablet or mobile device.</a:t>
            </a:r>
          </a:p>
          <a:p>
            <a:pPr marL="171450" indent="-171450">
              <a:buFont typeface="Arial" panose="020B0604020202020204" pitchFamily="34" charset="0"/>
              <a:buChar char="•"/>
            </a:pPr>
            <a:r>
              <a:rPr lang="en-US" altLang="en-US" baseline="0" dirty="0">
                <a:ea typeface="ＭＳ Ｐゴシック" pitchFamily="34" charset="-128"/>
              </a:rPr>
              <a:t>In late October, you will get a </a:t>
            </a:r>
            <a:r>
              <a:rPr lang="en-US" altLang="en-US" baseline="0" dirty="0" err="1">
                <a:ea typeface="ＭＳ Ｐゴシック" pitchFamily="34" charset="-128"/>
              </a:rPr>
              <a:t>MySchools</a:t>
            </a:r>
            <a:r>
              <a:rPr lang="en-US" altLang="en-US" baseline="0" dirty="0">
                <a:ea typeface="ＭＳ Ｐゴシック" pitchFamily="34" charset="-128"/>
              </a:rPr>
              <a:t> invitation letter in the mail with you child’s personal account creation code. </a:t>
            </a:r>
          </a:p>
          <a:p>
            <a:pPr marL="171450" indent="-171450">
              <a:buFont typeface="Arial" panose="020B0604020202020204" pitchFamily="34" charset="0"/>
              <a:buChar char="•"/>
            </a:pPr>
            <a:r>
              <a:rPr lang="en-US" altLang="en-US" baseline="0" dirty="0">
                <a:ea typeface="ＭＳ Ｐゴシック" pitchFamily="34" charset="-128"/>
              </a:rPr>
              <a:t>If you do not receive this letter, or need a replacement copy, you can get one from our school’s middle school liaison. </a:t>
            </a:r>
          </a:p>
          <a:p>
            <a:pPr marL="171450" indent="-171450">
              <a:buFont typeface="Arial" panose="020B0604020202020204" pitchFamily="34" charset="0"/>
              <a:buChar char="•"/>
            </a:pPr>
            <a:r>
              <a:rPr lang="en-US" altLang="en-US" baseline="0" dirty="0">
                <a:ea typeface="ＭＳ Ｐゴシック" pitchFamily="34" charset="-128"/>
              </a:rPr>
              <a:t>It’s best to use your personal email to create an account. Instructions on how to create an account will be on your invitation letter. </a:t>
            </a:r>
            <a:endParaRPr lang="en-US" alt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1AFFAB8D-B9BF-A747-A21C-68C3DBA8194D}" type="slidenum">
              <a:rPr lang="en-US" smtClean="0"/>
              <a:t>3</a:t>
            </a:fld>
            <a:endParaRPr lang="en-US" dirty="0"/>
          </a:p>
        </p:txBody>
      </p:sp>
    </p:spTree>
    <p:extLst>
      <p:ext uri="{BB962C8B-B14F-4D97-AF65-F5344CB8AC3E}">
        <p14:creationId xmlns:p14="http://schemas.microsoft.com/office/powerpoint/2010/main" val="3634909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236538"/>
            <a:ext cx="5575300" cy="3136900"/>
          </a:xfrm>
        </p:spPr>
      </p:sp>
      <p:sp>
        <p:nvSpPr>
          <p:cNvPr id="3" name="Notes Placeholder 2"/>
          <p:cNvSpPr>
            <a:spLocks noGrp="1"/>
          </p:cNvSpPr>
          <p:nvPr>
            <p:ph type="body" idx="1"/>
          </p:nvPr>
        </p:nvSpPr>
        <p:spPr>
          <a:xfrm>
            <a:off x="701675" y="3455000"/>
            <a:ext cx="5607050" cy="5480652"/>
          </a:xfrm>
        </p:spPr>
        <p:txBody>
          <a:bodyPr/>
          <a:lstStyle/>
          <a:p>
            <a:pPr marL="285750" indent="-285750">
              <a:buFont typeface="Arial" panose="020B0604020202020204" pitchFamily="34" charset="0"/>
              <a:buChar char="•"/>
            </a:pPr>
            <a:r>
              <a:rPr lang="en-US" sz="1200" kern="1200" dirty="0">
                <a:solidFill>
                  <a:schemeClr val="tx1"/>
                </a:solidFill>
                <a:effectLst/>
                <a:latin typeface="+mn-lt"/>
                <a:ea typeface="+mn-ea"/>
                <a:cs typeface="+mn-cs"/>
              </a:rPr>
              <a:t>Your student’s middle school applications</a:t>
            </a:r>
            <a:r>
              <a:rPr lang="en-US" sz="1200" kern="1200" baseline="0" dirty="0">
                <a:solidFill>
                  <a:schemeClr val="tx1"/>
                </a:solidFill>
                <a:effectLst/>
                <a:latin typeface="+mn-lt"/>
                <a:ea typeface="+mn-ea"/>
                <a:cs typeface="+mn-cs"/>
              </a:rPr>
              <a:t> will be personalized and include their address and 4</a:t>
            </a:r>
            <a:r>
              <a:rPr lang="en-US" sz="1200" kern="1200" baseline="30000" dirty="0">
                <a:solidFill>
                  <a:schemeClr val="tx1"/>
                </a:solidFill>
                <a:effectLst/>
                <a:latin typeface="+mn-lt"/>
                <a:ea typeface="+mn-ea"/>
                <a:cs typeface="+mn-cs"/>
              </a:rPr>
              <a:t>th</a:t>
            </a:r>
            <a:r>
              <a:rPr lang="en-US" sz="1200" kern="1200" baseline="0" dirty="0">
                <a:solidFill>
                  <a:schemeClr val="tx1"/>
                </a:solidFill>
                <a:effectLst/>
                <a:latin typeface="+mn-lt"/>
                <a:ea typeface="+mn-ea"/>
                <a:cs typeface="+mn-cs"/>
              </a:rPr>
              <a:t> grade academic record:</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mn-lt"/>
                <a:ea typeface="+mn-ea"/>
                <a:cs typeface="+mn-cs"/>
              </a:rPr>
              <a:t>Final 4</a:t>
            </a:r>
            <a:r>
              <a:rPr lang="en-US" sz="1200" kern="1200" baseline="30000" dirty="0">
                <a:solidFill>
                  <a:schemeClr val="tx1"/>
                </a:solidFill>
                <a:effectLst/>
                <a:latin typeface="+mn-lt"/>
                <a:ea typeface="+mn-ea"/>
                <a:cs typeface="+mn-cs"/>
              </a:rPr>
              <a:t>th</a:t>
            </a:r>
            <a:r>
              <a:rPr lang="en-US" sz="1200" kern="1200" baseline="0" dirty="0">
                <a:solidFill>
                  <a:schemeClr val="tx1"/>
                </a:solidFill>
                <a:effectLst/>
                <a:latin typeface="+mn-lt"/>
                <a:ea typeface="+mn-ea"/>
                <a:cs typeface="+mn-cs"/>
              </a:rPr>
              <a:t> grade ELA, Math, Science, and Social Studies grades</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mn-lt"/>
                <a:ea typeface="+mn-ea"/>
                <a:cs typeface="+mn-cs"/>
              </a:rPr>
              <a:t>NYS ELA and Math scores</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mn-lt"/>
                <a:ea typeface="+mn-ea"/>
                <a:cs typeface="+mn-cs"/>
              </a:rPr>
              <a:t>Attendance and lateness</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mn-lt"/>
                <a:ea typeface="+mn-ea"/>
                <a:cs typeface="+mn-cs"/>
              </a:rPr>
              <a:t>Academic and personal behavior scores</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mn-lt"/>
                <a:ea typeface="+mn-ea"/>
                <a:cs typeface="+mn-cs"/>
              </a:rPr>
              <a:t>Parents should review their application and make sure all information is correct.</a:t>
            </a:r>
          </a:p>
          <a:p>
            <a:pPr marL="285750" indent="-285750">
              <a:buFont typeface="Arial" panose="020B0604020202020204" pitchFamily="34" charset="0"/>
              <a:buChar char="•"/>
            </a:pPr>
            <a:r>
              <a:rPr lang="en-US" sz="1200" kern="1200" baseline="0" dirty="0">
                <a:solidFill>
                  <a:schemeClr val="tx1"/>
                </a:solidFill>
                <a:effectLst/>
                <a:latin typeface="+mn-lt"/>
                <a:ea typeface="+mn-ea"/>
                <a:cs typeface="+mn-cs"/>
              </a:rPr>
              <a:t>If you see any incorrect information, please let us know. </a:t>
            </a:r>
          </a:p>
          <a:p>
            <a:pPr marL="285750" indent="-285750">
              <a:buFont typeface="Arial" panose="020B0604020202020204" pitchFamily="34" charset="0"/>
              <a:buChar char="•"/>
            </a:pPr>
            <a:r>
              <a:rPr lang="en-US" sz="1200" kern="1200" baseline="0" dirty="0">
                <a:solidFill>
                  <a:schemeClr val="tx1"/>
                </a:solidFill>
                <a:effectLst/>
                <a:latin typeface="+mn-lt"/>
                <a:ea typeface="+mn-ea"/>
                <a:cs typeface="+mn-cs"/>
              </a:rPr>
              <a:t>Families can also get help from a Family Welcome Center or by calling 718-935-2009</a:t>
            </a:r>
          </a:p>
          <a:p>
            <a:endParaRPr lang="en-US" alt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1AFFAB8D-B9BF-A747-A21C-68C3DBA8194D}" type="slidenum">
              <a:rPr lang="en-US" smtClean="0"/>
              <a:t>4</a:t>
            </a:fld>
            <a:endParaRPr lang="en-US" dirty="0"/>
          </a:p>
        </p:txBody>
      </p:sp>
    </p:spTree>
    <p:extLst>
      <p:ext uri="{BB962C8B-B14F-4D97-AF65-F5344CB8AC3E}">
        <p14:creationId xmlns:p14="http://schemas.microsoft.com/office/powerpoint/2010/main" val="3436913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236538"/>
            <a:ext cx="5575300" cy="3136900"/>
          </a:xfrm>
        </p:spPr>
      </p:sp>
      <p:sp>
        <p:nvSpPr>
          <p:cNvPr id="3" name="Notes Placeholder 2"/>
          <p:cNvSpPr>
            <a:spLocks noGrp="1"/>
          </p:cNvSpPr>
          <p:nvPr>
            <p:ph type="body" idx="1"/>
          </p:nvPr>
        </p:nvSpPr>
        <p:spPr>
          <a:xfrm>
            <a:off x="701675" y="3455000"/>
            <a:ext cx="5607050" cy="5480652"/>
          </a:xfrm>
        </p:spPr>
        <p:txBody>
          <a:bodyPr/>
          <a:lstStyle/>
          <a:p>
            <a:pPr marL="171450" indent="-171450">
              <a:buFont typeface="Arial" panose="020B0604020202020204" pitchFamily="34" charset="0"/>
              <a:buChar char="•"/>
            </a:pPr>
            <a:r>
              <a:rPr lang="en-US" altLang="en-US" dirty="0">
                <a:ea typeface="ＭＳ Ｐゴシック" pitchFamily="34" charset="-128"/>
              </a:rPr>
              <a:t>On </a:t>
            </a:r>
            <a:r>
              <a:rPr lang="en-US" altLang="en-US" dirty="0" err="1">
                <a:ea typeface="ＭＳ Ｐゴシック" pitchFamily="34" charset="-128"/>
              </a:rPr>
              <a:t>MySchools</a:t>
            </a:r>
            <a:r>
              <a:rPr lang="en-US" altLang="en-US" dirty="0">
                <a:ea typeface="ＭＳ Ｐゴシック" pitchFamily="34" charset="-128"/>
              </a:rPr>
              <a:t>, you will see all the schools your child is eligible to apply</a:t>
            </a:r>
            <a:r>
              <a:rPr lang="en-US" altLang="en-US" baseline="0" dirty="0">
                <a:ea typeface="ＭＳ Ｐゴシック" pitchFamily="34" charset="-128"/>
              </a:rPr>
              <a:t> to.</a:t>
            </a:r>
            <a:endParaRPr lang="en-US" altLang="en-US" dirty="0">
              <a:ea typeface="ＭＳ Ｐゴシック" pitchFamily="34" charset="-128"/>
            </a:endParaRPr>
          </a:p>
          <a:p>
            <a:pPr marL="171450" indent="-171450">
              <a:buFont typeface="Arial" panose="020B0604020202020204" pitchFamily="34" charset="0"/>
              <a:buChar char="•"/>
            </a:pPr>
            <a:r>
              <a:rPr lang="en-US" altLang="en-US" dirty="0">
                <a:ea typeface="ＭＳ Ｐゴシック" pitchFamily="34" charset="-128"/>
              </a:rPr>
              <a:t>All DOE</a:t>
            </a:r>
            <a:r>
              <a:rPr lang="en-US" altLang="en-US" baseline="0" dirty="0">
                <a:ea typeface="ＭＳ Ｐゴシック" pitchFamily="34" charset="-128"/>
              </a:rPr>
              <a:t> middle schools are part of the application process. </a:t>
            </a:r>
          </a:p>
          <a:p>
            <a:pPr marL="171450" indent="-171450">
              <a:buFont typeface="Arial" panose="020B0604020202020204" pitchFamily="34" charset="0"/>
              <a:buChar char="•"/>
            </a:pPr>
            <a:r>
              <a:rPr lang="en-US" altLang="en-US" baseline="0" dirty="0">
                <a:ea typeface="ＭＳ Ｐゴシック" pitchFamily="34" charset="-128"/>
              </a:rPr>
              <a:t>Students are eligible to apply to middle schools in District [state your school’s district]. If you are zoned to a different district, you are also eligible to apply to middle schools in that district.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en-US" baseline="0" dirty="0">
                <a:ea typeface="ＭＳ Ｐゴシック" pitchFamily="34" charset="-128"/>
              </a:rPr>
              <a:t>If you are interested, you should reach out to them directly.</a:t>
            </a:r>
          </a:p>
        </p:txBody>
      </p:sp>
      <p:sp>
        <p:nvSpPr>
          <p:cNvPr id="4" name="Slide Number Placeholder 3"/>
          <p:cNvSpPr>
            <a:spLocks noGrp="1"/>
          </p:cNvSpPr>
          <p:nvPr>
            <p:ph type="sldNum" sz="quarter" idx="10"/>
          </p:nvPr>
        </p:nvSpPr>
        <p:spPr/>
        <p:txBody>
          <a:bodyPr/>
          <a:lstStyle/>
          <a:p>
            <a:fld id="{1AFFAB8D-B9BF-A747-A21C-68C3DBA8194D}" type="slidenum">
              <a:rPr lang="en-US" smtClean="0"/>
              <a:t>5</a:t>
            </a:fld>
            <a:endParaRPr lang="en-US" dirty="0"/>
          </a:p>
        </p:txBody>
      </p:sp>
    </p:spTree>
    <p:extLst>
      <p:ext uri="{BB962C8B-B14F-4D97-AF65-F5344CB8AC3E}">
        <p14:creationId xmlns:p14="http://schemas.microsoft.com/office/powerpoint/2010/main" val="24226586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236538"/>
            <a:ext cx="5575300" cy="3136900"/>
          </a:xfrm>
        </p:spPr>
      </p:sp>
      <p:sp>
        <p:nvSpPr>
          <p:cNvPr id="3" name="Notes Placeholder 2"/>
          <p:cNvSpPr>
            <a:spLocks noGrp="1"/>
          </p:cNvSpPr>
          <p:nvPr>
            <p:ph type="body" idx="1"/>
          </p:nvPr>
        </p:nvSpPr>
        <p:spPr>
          <a:xfrm>
            <a:off x="701675" y="3455000"/>
            <a:ext cx="5607050" cy="5480652"/>
          </a:xfrm>
        </p:spPr>
        <p:txBody>
          <a:bodyPr/>
          <a:lstStyle/>
          <a:p>
            <a:pPr marL="285750" indent="-285750">
              <a:buFont typeface="Arial" panose="020B0604020202020204" pitchFamily="34" charset="0"/>
              <a:buChar char="•"/>
            </a:pPr>
            <a:r>
              <a:rPr lang="en-US" sz="1200" b="0" dirty="0">
                <a:latin typeface="+mn-lt"/>
              </a:rPr>
              <a:t>You</a:t>
            </a:r>
            <a:r>
              <a:rPr lang="en-US" sz="1200" b="0" baseline="0" dirty="0">
                <a:latin typeface="+mn-lt"/>
              </a:rPr>
              <a:t> can</a:t>
            </a:r>
            <a:r>
              <a:rPr lang="en-US" sz="1200" b="0" dirty="0">
                <a:latin typeface="+mn-lt"/>
              </a:rPr>
              <a:t> should</a:t>
            </a:r>
            <a:r>
              <a:rPr lang="en-US" sz="1200" b="0" baseline="0" dirty="0">
                <a:latin typeface="+mn-lt"/>
              </a:rPr>
              <a:t> e</a:t>
            </a:r>
            <a:r>
              <a:rPr lang="en-US" sz="1200" b="0" dirty="0">
                <a:latin typeface="+mn-lt"/>
              </a:rPr>
              <a:t>xplore school options</a:t>
            </a:r>
            <a:r>
              <a:rPr lang="en-US" sz="1200" b="0" baseline="0" dirty="0">
                <a:latin typeface="+mn-lt"/>
              </a:rPr>
              <a:t> by using the MS Directory and </a:t>
            </a:r>
            <a:r>
              <a:rPr lang="en-US" sz="1200" b="0" baseline="0" dirty="0" err="1">
                <a:latin typeface="+mn-lt"/>
              </a:rPr>
              <a:t>MySchools</a:t>
            </a:r>
            <a:endParaRPr lang="en-US" sz="1200" b="0" i="1" baseline="0" dirty="0">
              <a:latin typeface="+mn-lt"/>
            </a:endParaRPr>
          </a:p>
          <a:p>
            <a:pPr marL="285750" indent="-285750">
              <a:buFont typeface="Arial" panose="020B0604020202020204" pitchFamily="34" charset="0"/>
              <a:buChar char="•"/>
            </a:pPr>
            <a:r>
              <a:rPr lang="en-US" sz="1200" b="0" i="0" baseline="0" dirty="0">
                <a:latin typeface="+mn-lt"/>
              </a:rPr>
              <a:t>The MS Directory is also available online on the DOE website.</a:t>
            </a:r>
          </a:p>
          <a:p>
            <a:pPr marL="285750" indent="-285750">
              <a:buFont typeface="Arial" panose="020B0604020202020204" pitchFamily="34" charset="0"/>
              <a:buChar char="•"/>
            </a:pPr>
            <a:endParaRPr lang="en-US" sz="1200" b="0" baseline="0" dirty="0">
              <a:latin typeface="+mn-lt"/>
            </a:endParaRPr>
          </a:p>
        </p:txBody>
      </p:sp>
      <p:sp>
        <p:nvSpPr>
          <p:cNvPr id="4" name="Slide Number Placeholder 3"/>
          <p:cNvSpPr>
            <a:spLocks noGrp="1"/>
          </p:cNvSpPr>
          <p:nvPr>
            <p:ph type="sldNum" sz="quarter" idx="10"/>
          </p:nvPr>
        </p:nvSpPr>
        <p:spPr/>
        <p:txBody>
          <a:bodyPr/>
          <a:lstStyle/>
          <a:p>
            <a:fld id="{1AFFAB8D-B9BF-A747-A21C-68C3DBA8194D}" type="slidenum">
              <a:rPr lang="en-US" smtClean="0"/>
              <a:t>6</a:t>
            </a:fld>
            <a:endParaRPr lang="en-US" dirty="0"/>
          </a:p>
        </p:txBody>
      </p:sp>
    </p:spTree>
    <p:extLst>
      <p:ext uri="{BB962C8B-B14F-4D97-AF65-F5344CB8AC3E}">
        <p14:creationId xmlns:p14="http://schemas.microsoft.com/office/powerpoint/2010/main" val="22599637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sz="1600" kern="1200" dirty="0">
                <a:solidFill>
                  <a:schemeClr val="tx1"/>
                </a:solidFill>
                <a:effectLst/>
                <a:latin typeface="+mn-lt"/>
                <a:ea typeface="+mn-ea"/>
                <a:cs typeface="+mn-cs"/>
              </a:rPr>
              <a:t>Students will receive one offer</a:t>
            </a:r>
            <a:r>
              <a:rPr lang="en-US" sz="1600" kern="1200" baseline="0" dirty="0">
                <a:solidFill>
                  <a:schemeClr val="tx1"/>
                </a:solidFill>
                <a:effectLst/>
                <a:latin typeface="+mn-lt"/>
                <a:ea typeface="+mn-ea"/>
                <a:cs typeface="+mn-cs"/>
              </a:rPr>
              <a:t> </a:t>
            </a:r>
            <a:r>
              <a:rPr lang="en-US" sz="1600" kern="1200" dirty="0">
                <a:solidFill>
                  <a:schemeClr val="tx1"/>
                </a:solidFill>
                <a:effectLst/>
                <a:latin typeface="+mn-lt"/>
                <a:ea typeface="+mn-ea"/>
                <a:cs typeface="+mn-cs"/>
              </a:rPr>
              <a:t>from their MS Application. </a:t>
            </a:r>
          </a:p>
          <a:p>
            <a:pPr marL="285750" indent="-285750">
              <a:buFont typeface="Arial" panose="020B0604020202020204" pitchFamily="34" charset="0"/>
              <a:buChar char="•"/>
            </a:pPr>
            <a:r>
              <a:rPr lang="en-US" sz="1600" kern="1200" dirty="0">
                <a:solidFill>
                  <a:schemeClr val="tx1"/>
                </a:solidFill>
                <a:effectLst/>
                <a:latin typeface="+mn-lt"/>
                <a:ea typeface="+mn-ea"/>
                <a:cs typeface="+mn-cs"/>
              </a:rPr>
              <a:t>These</a:t>
            </a:r>
            <a:r>
              <a:rPr lang="en-US" sz="1600" kern="1200" baseline="0" dirty="0">
                <a:solidFill>
                  <a:schemeClr val="tx1"/>
                </a:solidFill>
                <a:effectLst/>
                <a:latin typeface="+mn-lt"/>
                <a:ea typeface="+mn-ea"/>
                <a:cs typeface="+mn-cs"/>
              </a:rPr>
              <a:t> four factors determine what match a student will receive</a:t>
            </a:r>
          </a:p>
        </p:txBody>
      </p:sp>
      <p:sp>
        <p:nvSpPr>
          <p:cNvPr id="4" name="Slide Number Placeholder 3"/>
          <p:cNvSpPr>
            <a:spLocks noGrp="1"/>
          </p:cNvSpPr>
          <p:nvPr>
            <p:ph type="sldNum" sz="quarter" idx="10"/>
          </p:nvPr>
        </p:nvSpPr>
        <p:spPr/>
        <p:txBody>
          <a:bodyPr/>
          <a:lstStyle/>
          <a:p>
            <a:fld id="{82EAE727-F133-4E6C-8B76-612371998BAF}" type="slidenum">
              <a:rPr lang="en-US" smtClean="0"/>
              <a:t>7</a:t>
            </a:fld>
            <a:endParaRPr lang="en-US"/>
          </a:p>
        </p:txBody>
      </p:sp>
    </p:spTree>
    <p:extLst>
      <p:ext uri="{BB962C8B-B14F-4D97-AF65-F5344CB8AC3E}">
        <p14:creationId xmlns:p14="http://schemas.microsoft.com/office/powerpoint/2010/main" val="390070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236538"/>
            <a:ext cx="5575300" cy="3136900"/>
          </a:xfrm>
        </p:spPr>
      </p:sp>
      <p:sp>
        <p:nvSpPr>
          <p:cNvPr id="3" name="Notes Placeholder 2"/>
          <p:cNvSpPr>
            <a:spLocks noGrp="1"/>
          </p:cNvSpPr>
          <p:nvPr>
            <p:ph type="body" idx="1"/>
          </p:nvPr>
        </p:nvSpPr>
        <p:spPr>
          <a:xfrm>
            <a:off x="701675" y="3455000"/>
            <a:ext cx="5607050" cy="5480652"/>
          </a:xfrm>
        </p:spPr>
        <p:txBody>
          <a:bodyPr/>
          <a:lstStyle/>
          <a:p>
            <a:pPr marL="171450" indent="-171450">
              <a:buFont typeface="Arial" panose="020B0604020202020204" pitchFamily="34" charset="0"/>
              <a:buChar char="•"/>
            </a:pPr>
            <a:r>
              <a:rPr lang="en-US" sz="1200" b="0" i="0" dirty="0">
                <a:latin typeface="+mn-lt"/>
              </a:rPr>
              <a:t>The biggest factor in what school</a:t>
            </a:r>
            <a:r>
              <a:rPr lang="en-US" sz="1200" b="0" i="0" baseline="0" dirty="0">
                <a:latin typeface="+mn-lt"/>
              </a:rPr>
              <a:t> your child gets an offer to are the choices on your MS Application</a:t>
            </a:r>
          </a:p>
          <a:p>
            <a:pPr marL="171450" indent="-171450">
              <a:buFont typeface="Arial" panose="020B0604020202020204" pitchFamily="34" charset="0"/>
              <a:buChar char="•"/>
            </a:pPr>
            <a:r>
              <a:rPr lang="en-US" sz="1200" b="0" i="0" baseline="0" dirty="0">
                <a:latin typeface="+mn-lt"/>
              </a:rPr>
              <a:t>Some schools have multiple programs. Think of these programs as “doorways” through which schools accept students; these programs may have different admissions methods and priorities</a:t>
            </a:r>
            <a:endParaRPr lang="en-US" sz="1200" b="0" i="0" dirty="0">
              <a:latin typeface="+mn-lt"/>
            </a:endParaRPr>
          </a:p>
          <a:p>
            <a:endParaRPr lang="en-US" alt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1AFFAB8D-B9BF-A747-A21C-68C3DBA8194D}" type="slidenum">
              <a:rPr lang="en-US" smtClean="0"/>
              <a:t>8</a:t>
            </a:fld>
            <a:endParaRPr lang="en-US" dirty="0"/>
          </a:p>
        </p:txBody>
      </p:sp>
    </p:spTree>
    <p:extLst>
      <p:ext uri="{BB962C8B-B14F-4D97-AF65-F5344CB8AC3E}">
        <p14:creationId xmlns:p14="http://schemas.microsoft.com/office/powerpoint/2010/main" val="4090851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236538"/>
            <a:ext cx="5575300" cy="3136900"/>
          </a:xfrm>
        </p:spPr>
      </p:sp>
      <p:sp>
        <p:nvSpPr>
          <p:cNvPr id="3" name="Notes Placeholder 2"/>
          <p:cNvSpPr>
            <a:spLocks noGrp="1"/>
          </p:cNvSpPr>
          <p:nvPr>
            <p:ph type="body" idx="1"/>
          </p:nvPr>
        </p:nvSpPr>
        <p:spPr>
          <a:xfrm>
            <a:off x="701675" y="3455000"/>
            <a:ext cx="5607050" cy="5480652"/>
          </a:xfrm>
        </p:spPr>
        <p:txBody>
          <a:bodyPr/>
          <a:lstStyle/>
          <a:p>
            <a:pPr marL="171450" indent="-171450">
              <a:buFont typeface="Arial" panose="020B0604020202020204" pitchFamily="34" charset="0"/>
              <a:buChar char="•"/>
            </a:pPr>
            <a:r>
              <a:rPr lang="en-US" sz="1200" kern="1200" dirty="0">
                <a:solidFill>
                  <a:schemeClr val="tx1"/>
                </a:solidFill>
                <a:effectLst/>
                <a:latin typeface="+mn-lt"/>
                <a:ea typeface="+mn-ea"/>
                <a:cs typeface="+mn-cs"/>
              </a:rPr>
              <a:t>Admissions Priorities determine the order that</a:t>
            </a:r>
            <a:r>
              <a:rPr lang="en-US" sz="1200" kern="1200" baseline="0" dirty="0">
                <a:solidFill>
                  <a:schemeClr val="tx1"/>
                </a:solidFill>
                <a:effectLst/>
                <a:latin typeface="+mn-lt"/>
                <a:ea typeface="+mn-ea"/>
                <a:cs typeface="+mn-cs"/>
              </a:rPr>
              <a:t> applicants are considered for placement.</a:t>
            </a:r>
            <a:endParaRPr lang="en-US" sz="1200" i="1" kern="1200" baseline="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Admissions Priorities can be based on where a child lives or goes to school, if they signed in at a school fair or open house, and if they are a continuing student at a K-8 school. </a:t>
            </a:r>
          </a:p>
          <a:p>
            <a:pPr marL="171450" indent="-171450">
              <a:buFont typeface="Arial" panose="020B0604020202020204" pitchFamily="34" charset="0"/>
              <a:buChar char="•"/>
            </a:pPr>
            <a:r>
              <a:rPr lang="en-US" sz="1200" i="0" kern="1200" baseline="0" dirty="0">
                <a:solidFill>
                  <a:schemeClr val="tx1"/>
                </a:solidFill>
                <a:effectLst/>
                <a:latin typeface="+mn-lt"/>
                <a:ea typeface="+mn-ea"/>
                <a:cs typeface="+mn-cs"/>
              </a:rPr>
              <a:t>If a program has admissions priorities, they are listed in the middle school directory and in </a:t>
            </a:r>
            <a:r>
              <a:rPr lang="en-US" sz="1200" i="0" kern="1200" baseline="0" dirty="0" err="1">
                <a:solidFill>
                  <a:schemeClr val="tx1"/>
                </a:solidFill>
                <a:effectLst/>
                <a:latin typeface="+mn-lt"/>
                <a:ea typeface="+mn-ea"/>
                <a:cs typeface="+mn-cs"/>
              </a:rPr>
              <a:t>MySchools</a:t>
            </a:r>
            <a:endParaRPr lang="en-US" alt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1AFFAB8D-B9BF-A747-A21C-68C3DBA8194D}" type="slidenum">
              <a:rPr lang="en-US" smtClean="0"/>
              <a:t>9</a:t>
            </a:fld>
            <a:endParaRPr lang="en-US" dirty="0"/>
          </a:p>
        </p:txBody>
      </p:sp>
    </p:spTree>
    <p:extLst>
      <p:ext uri="{BB962C8B-B14F-4D97-AF65-F5344CB8AC3E}">
        <p14:creationId xmlns:p14="http://schemas.microsoft.com/office/powerpoint/2010/main" val="4104896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05C18D85-2F7B-4D62-B040-439433CADCE7}" type="datetime1">
              <a:rPr lang="en-US" smtClean="0"/>
              <a:t>10/22/18</a:t>
            </a:fld>
            <a:endParaRPr lang="en-US"/>
          </a:p>
        </p:txBody>
      </p:sp>
      <p:sp>
        <p:nvSpPr>
          <p:cNvPr id="5" name="Footer Placeholder 4"/>
          <p:cNvSpPr>
            <a:spLocks noGrp="1"/>
          </p:cNvSpPr>
          <p:nvPr>
            <p:ph type="ftr" sz="quarter" idx="11"/>
          </p:nvPr>
        </p:nvSpPr>
        <p:spPr/>
        <p:txBody>
          <a:bodyPr/>
          <a:lstStyle/>
          <a:p>
            <a:r>
              <a:rPr lang="en-US"/>
              <a:t>schools.nyc.gov/Middle</a:t>
            </a:r>
            <a:endParaRPr lang="en-US" dirty="0"/>
          </a:p>
        </p:txBody>
      </p:sp>
    </p:spTree>
    <p:extLst>
      <p:ext uri="{BB962C8B-B14F-4D97-AF65-F5344CB8AC3E}">
        <p14:creationId xmlns:p14="http://schemas.microsoft.com/office/powerpoint/2010/main" val="4047915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6B8B8456-67B8-4FAF-AAAA-88F963FB6D13}" type="datetime1">
              <a:rPr lang="en-US" smtClean="0"/>
              <a:t>10/22/18</a:t>
            </a:fld>
            <a:endParaRPr lang="en-US"/>
          </a:p>
        </p:txBody>
      </p:sp>
      <p:sp>
        <p:nvSpPr>
          <p:cNvPr id="5" name="Footer Placeholder 4"/>
          <p:cNvSpPr>
            <a:spLocks noGrp="1"/>
          </p:cNvSpPr>
          <p:nvPr>
            <p:ph type="ftr" sz="quarter" idx="11"/>
          </p:nvPr>
        </p:nvSpPr>
        <p:spPr/>
        <p:txBody>
          <a:bodyPr/>
          <a:lstStyle/>
          <a:p>
            <a:r>
              <a:rPr lang="en-US"/>
              <a:t>schools.nyc.gov/Middle</a:t>
            </a: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1F02EB2E-5A0D-4771-A8D5-AEF7204D0608}" type="slidenum">
              <a:rPr lang="en-US" smtClean="0"/>
              <a:t>‹#›</a:t>
            </a:fld>
            <a:endParaRPr lang="en-US"/>
          </a:p>
        </p:txBody>
      </p:sp>
    </p:spTree>
    <p:extLst>
      <p:ext uri="{BB962C8B-B14F-4D97-AF65-F5344CB8AC3E}">
        <p14:creationId xmlns:p14="http://schemas.microsoft.com/office/powerpoint/2010/main" val="2897216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2C346281-41F9-4835-B258-02323D83D93F}" type="datetime1">
              <a:rPr lang="en-US" smtClean="0"/>
              <a:t>10/22/18</a:t>
            </a:fld>
            <a:endParaRPr lang="en-US"/>
          </a:p>
        </p:txBody>
      </p:sp>
      <p:sp>
        <p:nvSpPr>
          <p:cNvPr id="5" name="Footer Placeholder 4"/>
          <p:cNvSpPr>
            <a:spLocks noGrp="1"/>
          </p:cNvSpPr>
          <p:nvPr>
            <p:ph type="ftr" sz="quarter" idx="11"/>
          </p:nvPr>
        </p:nvSpPr>
        <p:spPr/>
        <p:txBody>
          <a:bodyPr/>
          <a:lstStyle/>
          <a:p>
            <a:r>
              <a:rPr lang="en-US"/>
              <a:t>schools.nyc.gov/Middle</a:t>
            </a: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1F02EB2E-5A0D-4771-A8D5-AEF7204D0608}" type="slidenum">
              <a:rPr lang="en-US" smtClean="0"/>
              <a:t>‹#›</a:t>
            </a:fld>
            <a:endParaRPr lang="en-US"/>
          </a:p>
        </p:txBody>
      </p:sp>
    </p:spTree>
    <p:extLst>
      <p:ext uri="{BB962C8B-B14F-4D97-AF65-F5344CB8AC3E}">
        <p14:creationId xmlns:p14="http://schemas.microsoft.com/office/powerpoint/2010/main" val="4006344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426AD242-745A-48D5-815C-DC30E3C38A4D}" type="datetime1">
              <a:rPr lang="en-US" smtClean="0"/>
              <a:t>10/22/18</a:t>
            </a:fld>
            <a:endParaRPr lang="en-US"/>
          </a:p>
        </p:txBody>
      </p:sp>
      <p:sp>
        <p:nvSpPr>
          <p:cNvPr id="5" name="Footer Placeholder 4"/>
          <p:cNvSpPr>
            <a:spLocks noGrp="1"/>
          </p:cNvSpPr>
          <p:nvPr>
            <p:ph type="ftr" sz="quarter" idx="11"/>
          </p:nvPr>
        </p:nvSpPr>
        <p:spPr/>
        <p:txBody>
          <a:bodyPr/>
          <a:lstStyle/>
          <a:p>
            <a:r>
              <a:rPr lang="en-US" dirty="0"/>
              <a:t>schools.nyc.gov/Middle</a:t>
            </a:r>
          </a:p>
        </p:txBody>
      </p:sp>
    </p:spTree>
    <p:extLst>
      <p:ext uri="{BB962C8B-B14F-4D97-AF65-F5344CB8AC3E}">
        <p14:creationId xmlns:p14="http://schemas.microsoft.com/office/powerpoint/2010/main" val="1644053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A78AEA37-28B6-41B6-B1E0-6806CA04CBF6}" type="datetime1">
              <a:rPr lang="en-US" smtClean="0"/>
              <a:t>10/22/18</a:t>
            </a:fld>
            <a:endParaRPr lang="en-US"/>
          </a:p>
        </p:txBody>
      </p:sp>
      <p:sp>
        <p:nvSpPr>
          <p:cNvPr id="5" name="Footer Placeholder 4"/>
          <p:cNvSpPr>
            <a:spLocks noGrp="1"/>
          </p:cNvSpPr>
          <p:nvPr>
            <p:ph type="ftr" sz="quarter" idx="11"/>
          </p:nvPr>
        </p:nvSpPr>
        <p:spPr/>
        <p:txBody>
          <a:bodyPr/>
          <a:lstStyle/>
          <a:p>
            <a:r>
              <a:rPr lang="en-US"/>
              <a:t>schools.nyc.gov/Middle</a:t>
            </a: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1F02EB2E-5A0D-4771-A8D5-AEF7204D0608}" type="slidenum">
              <a:rPr lang="en-US" smtClean="0"/>
              <a:t>‹#›</a:t>
            </a:fld>
            <a:endParaRPr lang="en-US"/>
          </a:p>
        </p:txBody>
      </p:sp>
    </p:spTree>
    <p:extLst>
      <p:ext uri="{BB962C8B-B14F-4D97-AF65-F5344CB8AC3E}">
        <p14:creationId xmlns:p14="http://schemas.microsoft.com/office/powerpoint/2010/main" val="1456808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BF95454-F8B2-449C-ACEE-B70589C2E01F}" type="datetime1">
              <a:rPr lang="en-US" smtClean="0"/>
              <a:t>10/22/18</a:t>
            </a:fld>
            <a:endParaRPr lang="en-US"/>
          </a:p>
        </p:txBody>
      </p:sp>
      <p:sp>
        <p:nvSpPr>
          <p:cNvPr id="6" name="Footer Placeholder 5"/>
          <p:cNvSpPr>
            <a:spLocks noGrp="1"/>
          </p:cNvSpPr>
          <p:nvPr>
            <p:ph type="ftr" sz="quarter" idx="11"/>
          </p:nvPr>
        </p:nvSpPr>
        <p:spPr/>
        <p:txBody>
          <a:bodyPr/>
          <a:lstStyle/>
          <a:p>
            <a:r>
              <a:rPr lang="en-US"/>
              <a:t>schools.nyc.gov/Middle</a:t>
            </a: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1F02EB2E-5A0D-4771-A8D5-AEF7204D0608}" type="slidenum">
              <a:rPr lang="en-US" smtClean="0"/>
              <a:t>‹#›</a:t>
            </a:fld>
            <a:endParaRPr lang="en-US"/>
          </a:p>
        </p:txBody>
      </p:sp>
    </p:spTree>
    <p:extLst>
      <p:ext uri="{BB962C8B-B14F-4D97-AF65-F5344CB8AC3E}">
        <p14:creationId xmlns:p14="http://schemas.microsoft.com/office/powerpoint/2010/main" val="270885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AE6D9746-1D59-4DC3-B433-3FBED872C77A}" type="datetime1">
              <a:rPr lang="en-US" smtClean="0"/>
              <a:t>10/22/18</a:t>
            </a:fld>
            <a:endParaRPr lang="en-US"/>
          </a:p>
        </p:txBody>
      </p:sp>
      <p:sp>
        <p:nvSpPr>
          <p:cNvPr id="8" name="Footer Placeholder 7"/>
          <p:cNvSpPr>
            <a:spLocks noGrp="1"/>
          </p:cNvSpPr>
          <p:nvPr>
            <p:ph type="ftr" sz="quarter" idx="11"/>
          </p:nvPr>
        </p:nvSpPr>
        <p:spPr/>
        <p:txBody>
          <a:bodyPr/>
          <a:lstStyle/>
          <a:p>
            <a:r>
              <a:rPr lang="en-US"/>
              <a:t>schools.nyc.gov/Middle</a:t>
            </a:r>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1F02EB2E-5A0D-4771-A8D5-AEF7204D0608}" type="slidenum">
              <a:rPr lang="en-US" smtClean="0"/>
              <a:t>‹#›</a:t>
            </a:fld>
            <a:endParaRPr lang="en-US"/>
          </a:p>
        </p:txBody>
      </p:sp>
    </p:spTree>
    <p:extLst>
      <p:ext uri="{BB962C8B-B14F-4D97-AF65-F5344CB8AC3E}">
        <p14:creationId xmlns:p14="http://schemas.microsoft.com/office/powerpoint/2010/main" val="1359110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93406226-FA36-4852-9422-DE36C3FE7516}" type="datetime1">
              <a:rPr lang="en-US" smtClean="0"/>
              <a:t>10/22/18</a:t>
            </a:fld>
            <a:endParaRPr lang="en-US"/>
          </a:p>
        </p:txBody>
      </p:sp>
      <p:sp>
        <p:nvSpPr>
          <p:cNvPr id="4" name="Footer Placeholder 3"/>
          <p:cNvSpPr>
            <a:spLocks noGrp="1"/>
          </p:cNvSpPr>
          <p:nvPr>
            <p:ph type="ftr" sz="quarter" idx="11"/>
          </p:nvPr>
        </p:nvSpPr>
        <p:spPr/>
        <p:txBody>
          <a:bodyPr/>
          <a:lstStyle/>
          <a:p>
            <a:r>
              <a:rPr lang="en-US"/>
              <a:t>schools.nyc.gov/Middle</a:t>
            </a:r>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1F02EB2E-5A0D-4771-A8D5-AEF7204D0608}" type="slidenum">
              <a:rPr lang="en-US" smtClean="0"/>
              <a:t>‹#›</a:t>
            </a:fld>
            <a:endParaRPr lang="en-US"/>
          </a:p>
        </p:txBody>
      </p:sp>
    </p:spTree>
    <p:extLst>
      <p:ext uri="{BB962C8B-B14F-4D97-AF65-F5344CB8AC3E}">
        <p14:creationId xmlns:p14="http://schemas.microsoft.com/office/powerpoint/2010/main" val="2701321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42E804A-F21D-4A39-A4A6-6012A8DFAF93}" type="datetime1">
              <a:rPr lang="en-US" smtClean="0"/>
              <a:t>10/22/18</a:t>
            </a:fld>
            <a:endParaRPr lang="en-US"/>
          </a:p>
        </p:txBody>
      </p:sp>
      <p:sp>
        <p:nvSpPr>
          <p:cNvPr id="3" name="Footer Placeholder 2"/>
          <p:cNvSpPr>
            <a:spLocks noGrp="1"/>
          </p:cNvSpPr>
          <p:nvPr>
            <p:ph type="ftr" sz="quarter" idx="11"/>
          </p:nvPr>
        </p:nvSpPr>
        <p:spPr/>
        <p:txBody>
          <a:bodyPr/>
          <a:lstStyle/>
          <a:p>
            <a:r>
              <a:rPr lang="en-US"/>
              <a:t>schools.nyc.gov/Middle</a:t>
            </a:r>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1F02EB2E-5A0D-4771-A8D5-AEF7204D0608}" type="slidenum">
              <a:rPr lang="en-US" smtClean="0"/>
              <a:t>‹#›</a:t>
            </a:fld>
            <a:endParaRPr lang="en-US"/>
          </a:p>
        </p:txBody>
      </p:sp>
    </p:spTree>
    <p:extLst>
      <p:ext uri="{BB962C8B-B14F-4D97-AF65-F5344CB8AC3E}">
        <p14:creationId xmlns:p14="http://schemas.microsoft.com/office/powerpoint/2010/main" val="3792736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3F3B3AD-8F16-4400-8EB3-0F6C3867C440}" type="datetime1">
              <a:rPr lang="en-US" smtClean="0"/>
              <a:t>10/22/18</a:t>
            </a:fld>
            <a:endParaRPr lang="en-US"/>
          </a:p>
        </p:txBody>
      </p:sp>
      <p:sp>
        <p:nvSpPr>
          <p:cNvPr id="6" name="Footer Placeholder 5"/>
          <p:cNvSpPr>
            <a:spLocks noGrp="1"/>
          </p:cNvSpPr>
          <p:nvPr>
            <p:ph type="ftr" sz="quarter" idx="11"/>
          </p:nvPr>
        </p:nvSpPr>
        <p:spPr/>
        <p:txBody>
          <a:bodyPr/>
          <a:lstStyle/>
          <a:p>
            <a:r>
              <a:rPr lang="en-US"/>
              <a:t>schools.nyc.gov/Middle</a:t>
            </a: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1F02EB2E-5A0D-4771-A8D5-AEF7204D0608}" type="slidenum">
              <a:rPr lang="en-US" smtClean="0"/>
              <a:t>‹#›</a:t>
            </a:fld>
            <a:endParaRPr lang="en-US"/>
          </a:p>
        </p:txBody>
      </p:sp>
    </p:spTree>
    <p:extLst>
      <p:ext uri="{BB962C8B-B14F-4D97-AF65-F5344CB8AC3E}">
        <p14:creationId xmlns:p14="http://schemas.microsoft.com/office/powerpoint/2010/main" val="3843336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8A9172BB-F8EE-470E-B401-A25C707D1273}" type="datetime1">
              <a:rPr lang="en-US" smtClean="0"/>
              <a:t>10/22/18</a:t>
            </a:fld>
            <a:endParaRPr lang="en-US"/>
          </a:p>
        </p:txBody>
      </p:sp>
      <p:sp>
        <p:nvSpPr>
          <p:cNvPr id="6" name="Footer Placeholder 5"/>
          <p:cNvSpPr>
            <a:spLocks noGrp="1"/>
          </p:cNvSpPr>
          <p:nvPr>
            <p:ph type="ftr" sz="quarter" idx="11"/>
          </p:nvPr>
        </p:nvSpPr>
        <p:spPr/>
        <p:txBody>
          <a:bodyPr/>
          <a:lstStyle/>
          <a:p>
            <a:r>
              <a:rPr lang="en-US"/>
              <a:t>schools.nyc.gov/Middle</a:t>
            </a: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1F02EB2E-5A0D-4771-A8D5-AEF7204D0608}" type="slidenum">
              <a:rPr lang="en-US" smtClean="0"/>
              <a:t>‹#›</a:t>
            </a:fld>
            <a:endParaRPr lang="en-US"/>
          </a:p>
        </p:txBody>
      </p:sp>
    </p:spTree>
    <p:extLst>
      <p:ext uri="{BB962C8B-B14F-4D97-AF65-F5344CB8AC3E}">
        <p14:creationId xmlns:p14="http://schemas.microsoft.com/office/powerpoint/2010/main" val="1492525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
            <a:ext cx="12192000" cy="1042416"/>
          </a:xfrm>
          <a:prstGeom prst="rect">
            <a:avLst/>
          </a:prstGeom>
          <a:solidFill>
            <a:srgbClr val="00B1B3"/>
          </a:solidFill>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0" y="1042414"/>
            <a:ext cx="12192000" cy="522122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0" y="6263639"/>
            <a:ext cx="12192000" cy="594361"/>
          </a:xfrm>
          <a:prstGeom prst="rect">
            <a:avLst/>
          </a:prstGeom>
          <a:solidFill>
            <a:schemeClr val="bg1">
              <a:lumMod val="85000"/>
            </a:schemeClr>
          </a:solidFill>
        </p:spPr>
        <p:txBody>
          <a:bodyPr vert="horz" lIns="91440" tIns="45720" rIns="91440" bIns="45720" rtlCol="0" anchor="ctr"/>
          <a:lstStyle>
            <a:lvl1pPr algn="ctr">
              <a:defRPr sz="1800" b="1">
                <a:solidFill>
                  <a:schemeClr val="tx1">
                    <a:lumMod val="65000"/>
                    <a:lumOff val="35000"/>
                  </a:schemeClr>
                </a:solidFill>
                <a:latin typeface="Gill Sans MT" panose="020B0502020104020203" pitchFamily="34" charset="0"/>
              </a:defRPr>
            </a:lvl1pPr>
          </a:lstStyle>
          <a:p>
            <a:r>
              <a:rPr lang="en-US" dirty="0"/>
              <a:t>schools.nyc.gov/Middle</a:t>
            </a:r>
          </a:p>
        </p:txBody>
      </p:sp>
    </p:spTree>
    <p:extLst>
      <p:ext uri="{BB962C8B-B14F-4D97-AF65-F5344CB8AC3E}">
        <p14:creationId xmlns:p14="http://schemas.microsoft.com/office/powerpoint/2010/main" val="41002322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lnSpc>
          <a:spcPct val="90000"/>
        </a:lnSpc>
        <a:spcBef>
          <a:spcPct val="0"/>
        </a:spcBef>
        <a:buNone/>
        <a:defRPr sz="4000" b="1" kern="1200">
          <a:solidFill>
            <a:schemeClr val="bg1"/>
          </a:solidFill>
          <a:latin typeface="Franklin Gothic Book" panose="020B0503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Content Placeholder 14" descr="A graphic of a paper plane and an easel with paint " title="Middle School Admissions Graphics"/>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60665" y="144457"/>
            <a:ext cx="11843818" cy="6428082"/>
          </a:xfrm>
        </p:spPr>
      </p:pic>
      <p:sp>
        <p:nvSpPr>
          <p:cNvPr id="7" name="Title 6"/>
          <p:cNvSpPr>
            <a:spLocks noGrp="1"/>
          </p:cNvSpPr>
          <p:nvPr>
            <p:ph type="title"/>
          </p:nvPr>
        </p:nvSpPr>
        <p:spPr>
          <a:xfrm>
            <a:off x="1139952" y="432822"/>
            <a:ext cx="10515600" cy="5773125"/>
          </a:xfrm>
          <a:noFill/>
        </p:spPr>
        <p:txBody>
          <a:bodyPr>
            <a:normAutofit/>
          </a:bodyPr>
          <a:lstStyle/>
          <a:p>
            <a:pPr algn="ctr">
              <a:lnSpc>
                <a:spcPct val="100000"/>
              </a:lnSpc>
            </a:pPr>
            <a:r>
              <a:rPr lang="en-US" sz="5000" b="1" dirty="0">
                <a:solidFill>
                  <a:srgbClr val="00B1B3"/>
                </a:solidFill>
                <a:latin typeface="+mn-lt"/>
                <a:cs typeface="Arial" panose="020B0604020202020204" pitchFamily="34" charset="0"/>
              </a:rPr>
              <a:t>Welcome to </a:t>
            </a:r>
            <a:br>
              <a:rPr lang="en-US" sz="5000" b="1" dirty="0">
                <a:solidFill>
                  <a:srgbClr val="00B1B3"/>
                </a:solidFill>
                <a:latin typeface="+mn-lt"/>
                <a:cs typeface="Arial" panose="020B0604020202020204" pitchFamily="34" charset="0"/>
              </a:rPr>
            </a:br>
            <a:r>
              <a:rPr lang="en-US" sz="8000" b="1" dirty="0">
                <a:solidFill>
                  <a:srgbClr val="00B1B3"/>
                </a:solidFill>
                <a:latin typeface="+mn-lt"/>
                <a:cs typeface="Arial" panose="020B0604020202020204" pitchFamily="34" charset="0"/>
              </a:rPr>
              <a:t>Middle School Admissions</a:t>
            </a:r>
            <a:endParaRPr lang="en-US" dirty="0"/>
          </a:p>
        </p:txBody>
      </p:sp>
    </p:spTree>
    <p:extLst>
      <p:ext uri="{BB962C8B-B14F-4D97-AF65-F5344CB8AC3E}">
        <p14:creationId xmlns:p14="http://schemas.microsoft.com/office/powerpoint/2010/main" val="3928624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solidFill>
                  <a:prstClr val="white"/>
                </a:solidFill>
              </a:rPr>
              <a:t>Admissions Methods</a:t>
            </a:r>
            <a:endParaRPr lang="en-US" dirty="0"/>
          </a:p>
        </p:txBody>
      </p:sp>
      <p:sp>
        <p:nvSpPr>
          <p:cNvPr id="5" name="Content Placeholder 4"/>
          <p:cNvSpPr>
            <a:spLocks noGrp="1"/>
          </p:cNvSpPr>
          <p:nvPr>
            <p:ph idx="1"/>
          </p:nvPr>
        </p:nvSpPr>
        <p:spPr>
          <a:xfrm>
            <a:off x="0" y="1071286"/>
            <a:ext cx="12192000" cy="5221225"/>
          </a:xfrm>
        </p:spPr>
        <p:txBody>
          <a:bodyPr/>
          <a:lstStyle/>
          <a:p>
            <a:pPr marL="0" indent="0">
              <a:buNone/>
            </a:pPr>
            <a:r>
              <a:rPr lang="en-US" dirty="0"/>
              <a:t>An admissions method is the way a school program considers and matches with applicants. These admissions methods </a:t>
            </a:r>
            <a:r>
              <a:rPr lang="en-US" b="1" dirty="0"/>
              <a:t>do not</a:t>
            </a:r>
            <a:r>
              <a:rPr lang="en-US" dirty="0"/>
              <a:t> see any academic information:</a:t>
            </a:r>
          </a:p>
          <a:p>
            <a:r>
              <a:rPr lang="en-US" dirty="0"/>
              <a:t>Zoned</a:t>
            </a:r>
          </a:p>
          <a:p>
            <a:pPr lvl="1"/>
            <a:r>
              <a:rPr lang="en-US" dirty="0"/>
              <a:t>Based on address</a:t>
            </a:r>
          </a:p>
          <a:p>
            <a:r>
              <a:rPr lang="en-US" dirty="0"/>
              <a:t>Open</a:t>
            </a:r>
          </a:p>
          <a:p>
            <a:pPr lvl="1"/>
            <a:r>
              <a:rPr lang="en-US" dirty="0"/>
              <a:t>Random Selection</a:t>
            </a:r>
          </a:p>
          <a:p>
            <a:r>
              <a:rPr lang="en-US" dirty="0"/>
              <a:t>Limited Unscreened</a:t>
            </a:r>
          </a:p>
          <a:p>
            <a:pPr lvl="1"/>
            <a:r>
              <a:rPr lang="en-US" dirty="0"/>
              <a:t>Random selection, but students will move into a higher priority group by signing in at a school event</a:t>
            </a:r>
          </a:p>
          <a:p>
            <a:pPr marL="0" lvl="1" indent="0">
              <a:buNone/>
            </a:pPr>
            <a:endParaRPr lang="en-US" altLang="en-US" b="1" dirty="0">
              <a:latin typeface="Calibri" panose="020F0502020204030204" pitchFamily="34" charset="0"/>
              <a:cs typeface="Calibri" panose="020F0502020204030204" pitchFamily="34" charset="0"/>
            </a:endParaRPr>
          </a:p>
          <a:p>
            <a:pPr marL="0" lvl="1" indent="0">
              <a:buNone/>
            </a:pPr>
            <a:r>
              <a:rPr lang="en-US" altLang="en-US" b="1" dirty="0">
                <a:latin typeface="Calibri" panose="020F0502020204030204" pitchFamily="34" charset="0"/>
                <a:cs typeface="Calibri" panose="020F0502020204030204" pitchFamily="34" charset="0"/>
              </a:rPr>
              <a:t>TIP | If applying to a “Limited Unscreened” program, visit and sign in!</a:t>
            </a:r>
          </a:p>
          <a:p>
            <a:pPr marL="457200" lvl="1" indent="0">
              <a:buNone/>
            </a:pPr>
            <a:endParaRPr lang="en-US" dirty="0"/>
          </a:p>
          <a:p>
            <a:endParaRPr lang="en-US" dirty="0"/>
          </a:p>
        </p:txBody>
      </p:sp>
      <p:sp>
        <p:nvSpPr>
          <p:cNvPr id="2" name="Footer Placeholder 1"/>
          <p:cNvSpPr>
            <a:spLocks noGrp="1"/>
          </p:cNvSpPr>
          <p:nvPr>
            <p:ph type="ftr" sz="quarter" idx="11"/>
          </p:nvPr>
        </p:nvSpPr>
        <p:spPr/>
        <p:txBody>
          <a:bodyPr/>
          <a:lstStyle/>
          <a:p>
            <a:r>
              <a:rPr lang="en-US"/>
              <a:t>schools.nyc.gov/Middle</a:t>
            </a:r>
            <a:endParaRPr lang="en-US" dirty="0"/>
          </a:p>
        </p:txBody>
      </p:sp>
    </p:spTree>
    <p:extLst>
      <p:ext uri="{BB962C8B-B14F-4D97-AF65-F5344CB8AC3E}">
        <p14:creationId xmlns:p14="http://schemas.microsoft.com/office/powerpoint/2010/main" val="3290856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solidFill>
                  <a:prstClr val="white"/>
                </a:solidFill>
              </a:rPr>
              <a:t>Admissions Methods (continued)</a:t>
            </a:r>
            <a:endParaRPr lang="en-US" dirty="0"/>
          </a:p>
        </p:txBody>
      </p:sp>
      <p:sp>
        <p:nvSpPr>
          <p:cNvPr id="5" name="Content Placeholder 4"/>
          <p:cNvSpPr>
            <a:spLocks noGrp="1"/>
          </p:cNvSpPr>
          <p:nvPr>
            <p:ph idx="1"/>
          </p:nvPr>
        </p:nvSpPr>
        <p:spPr>
          <a:xfrm>
            <a:off x="0" y="1042414"/>
            <a:ext cx="12192000" cy="5221225"/>
          </a:xfrm>
        </p:spPr>
        <p:txBody>
          <a:bodyPr/>
          <a:lstStyle/>
          <a:p>
            <a:pPr marL="0" indent="0">
              <a:buNone/>
            </a:pPr>
            <a:r>
              <a:rPr lang="en-US" dirty="0"/>
              <a:t>An admissions method is the way a school program considers and matches with applicants. These admissions methods do see academic information:</a:t>
            </a:r>
          </a:p>
          <a:p>
            <a:r>
              <a:rPr lang="en-US" dirty="0"/>
              <a:t>Screened</a:t>
            </a:r>
          </a:p>
          <a:p>
            <a:pPr lvl="1"/>
            <a:r>
              <a:rPr lang="en-US" dirty="0"/>
              <a:t>School ranks students based on fourth-grade attendance, state tests, and grades. Additional requirements may exist</a:t>
            </a:r>
          </a:p>
          <a:p>
            <a:r>
              <a:rPr lang="en-US" dirty="0"/>
              <a:t>Screened for Language</a:t>
            </a:r>
          </a:p>
          <a:p>
            <a:pPr lvl="1"/>
            <a:r>
              <a:rPr lang="en-US" dirty="0"/>
              <a:t>Based on students’ English language skills</a:t>
            </a:r>
          </a:p>
          <a:p>
            <a:r>
              <a:rPr lang="en-US" dirty="0"/>
              <a:t>Composite Score </a:t>
            </a:r>
          </a:p>
          <a:p>
            <a:pPr lvl="1"/>
            <a:r>
              <a:rPr lang="en-US" dirty="0"/>
              <a:t>Students are admitted based on a score that’s calculated using fourth grade report cards, state ELA and math exams, attendance, and behavior</a:t>
            </a:r>
          </a:p>
          <a:p>
            <a:endParaRPr lang="en-US" dirty="0"/>
          </a:p>
        </p:txBody>
      </p:sp>
      <p:sp>
        <p:nvSpPr>
          <p:cNvPr id="2" name="Footer Placeholder 1"/>
          <p:cNvSpPr>
            <a:spLocks noGrp="1"/>
          </p:cNvSpPr>
          <p:nvPr>
            <p:ph type="ftr" sz="quarter" idx="11"/>
          </p:nvPr>
        </p:nvSpPr>
        <p:spPr/>
        <p:txBody>
          <a:bodyPr/>
          <a:lstStyle/>
          <a:p>
            <a:r>
              <a:rPr lang="en-US" dirty="0"/>
              <a:t>schools.nyc.gov/Middle</a:t>
            </a:r>
          </a:p>
        </p:txBody>
      </p:sp>
    </p:spTree>
    <p:extLst>
      <p:ext uri="{BB962C8B-B14F-4D97-AF65-F5344CB8AC3E}">
        <p14:creationId xmlns:p14="http://schemas.microsoft.com/office/powerpoint/2010/main" val="3973147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solidFill>
                  <a:prstClr val="white"/>
                </a:solidFill>
              </a:rPr>
              <a:t>Selection Criteria</a:t>
            </a:r>
            <a:endParaRPr lang="en-US" dirty="0"/>
          </a:p>
        </p:txBody>
      </p:sp>
      <p:sp>
        <p:nvSpPr>
          <p:cNvPr id="5" name="Content Placeholder 4"/>
          <p:cNvSpPr>
            <a:spLocks noGrp="1"/>
          </p:cNvSpPr>
          <p:nvPr>
            <p:ph sz="half" idx="1"/>
          </p:nvPr>
        </p:nvSpPr>
        <p:spPr>
          <a:xfrm>
            <a:off x="634286" y="1757347"/>
            <a:ext cx="10961084" cy="1351116"/>
          </a:xfrm>
        </p:spPr>
        <p:txBody>
          <a:bodyPr>
            <a:normAutofit lnSpcReduction="10000"/>
          </a:bodyPr>
          <a:lstStyle/>
          <a:p>
            <a:r>
              <a:rPr lang="en-US" dirty="0"/>
              <a:t>Programs with </a:t>
            </a:r>
            <a:r>
              <a:rPr lang="en-US" b="1" dirty="0"/>
              <a:t>Screened</a:t>
            </a:r>
            <a:r>
              <a:rPr lang="en-US" dirty="0"/>
              <a:t>, </a:t>
            </a:r>
            <a:r>
              <a:rPr lang="en-US" b="1" dirty="0"/>
              <a:t>Screened: Language</a:t>
            </a:r>
            <a:r>
              <a:rPr lang="en-US" dirty="0"/>
              <a:t>, or </a:t>
            </a:r>
            <a:r>
              <a:rPr lang="en-US" b="1" dirty="0"/>
              <a:t>Composite Score</a:t>
            </a:r>
            <a:r>
              <a:rPr lang="en-US" dirty="0"/>
              <a:t> 	  Admissions Methods use specific Selection Criteria to admit students. </a:t>
            </a:r>
          </a:p>
          <a:p>
            <a:r>
              <a:rPr lang="en-US" dirty="0"/>
              <a:t>For most up-to-date information, please contact middle schools directly. </a:t>
            </a:r>
          </a:p>
          <a:p>
            <a:endParaRPr lang="en-US" dirty="0"/>
          </a:p>
        </p:txBody>
      </p:sp>
      <p:pic>
        <p:nvPicPr>
          <p:cNvPr id="7" name="Content Placeholder 6" descr="This is a picture of a sample middle school with the selection criteria highlighted" title="Selection Criteria Example"/>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1702836" y="3461314"/>
            <a:ext cx="8786328" cy="2008304"/>
          </a:xfrm>
        </p:spPr>
      </p:pic>
      <p:sp>
        <p:nvSpPr>
          <p:cNvPr id="2" name="Footer Placeholder 1"/>
          <p:cNvSpPr>
            <a:spLocks noGrp="1"/>
          </p:cNvSpPr>
          <p:nvPr>
            <p:ph type="ftr" sz="quarter" idx="11"/>
          </p:nvPr>
        </p:nvSpPr>
        <p:spPr/>
        <p:txBody>
          <a:bodyPr/>
          <a:lstStyle/>
          <a:p>
            <a:r>
              <a:rPr lang="en-US"/>
              <a:t>schools.nyc.gov/Middle</a:t>
            </a:r>
            <a:endParaRPr lang="en-US" dirty="0"/>
          </a:p>
        </p:txBody>
      </p:sp>
    </p:spTree>
    <p:extLst>
      <p:ext uri="{BB962C8B-B14F-4D97-AF65-F5344CB8AC3E}">
        <p14:creationId xmlns:p14="http://schemas.microsoft.com/office/powerpoint/2010/main" val="2514112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Key Dates</a:t>
            </a:r>
          </a:p>
        </p:txBody>
      </p:sp>
      <p:sp>
        <p:nvSpPr>
          <p:cNvPr id="8" name="Subtitle 2"/>
          <p:cNvSpPr>
            <a:spLocks noGrp="1"/>
          </p:cNvSpPr>
          <p:nvPr>
            <p:ph sz="half" idx="1"/>
          </p:nvPr>
        </p:nvSpPr>
        <p:spPr/>
        <p:txBody>
          <a:bodyPr anchor="ctr">
            <a:noAutofit/>
          </a:bodyPr>
          <a:lstStyle/>
          <a:p>
            <a:pPr lvl="0">
              <a:lnSpc>
                <a:spcPct val="100000"/>
              </a:lnSpc>
              <a:spcBef>
                <a:spcPts val="0"/>
              </a:spcBef>
            </a:pPr>
            <a:r>
              <a:rPr lang="en-US" sz="4000" b="1" dirty="0">
                <a:solidFill>
                  <a:prstClr val="white"/>
                </a:solidFill>
                <a:latin typeface="Franklin Gothic Book" panose="020B0503020102020204" pitchFamily="34" charset="0"/>
              </a:rPr>
              <a:t>Key dates</a:t>
            </a:r>
          </a:p>
        </p:txBody>
      </p:sp>
      <p:graphicFrame>
        <p:nvGraphicFramePr>
          <p:cNvPr id="6" name="Content Placeholder 5" descr="This table describes important dates in the Middle School Admissions Process" title="Key Dates"/>
          <p:cNvGraphicFramePr>
            <a:graphicFrameLocks noGrp="1"/>
          </p:cNvGraphicFramePr>
          <p:nvPr>
            <p:ph sz="half" idx="2"/>
            <p:extLst>
              <p:ext uri="{D42A27DB-BD31-4B8C-83A1-F6EECF244321}">
                <p14:modId xmlns:p14="http://schemas.microsoft.com/office/powerpoint/2010/main" val="2659374891"/>
              </p:ext>
            </p:extLst>
          </p:nvPr>
        </p:nvGraphicFramePr>
        <p:xfrm>
          <a:off x="1516811" y="1738949"/>
          <a:ext cx="9005977" cy="3488936"/>
        </p:xfrm>
        <a:graphic>
          <a:graphicData uri="http://schemas.openxmlformats.org/drawingml/2006/table">
            <a:tbl>
              <a:tblPr firstRow="1" bandRow="1">
                <a:tableStyleId>{2D5ABB26-0587-4C30-8999-92F81FD0307C}</a:tableStyleId>
              </a:tblPr>
              <a:tblGrid>
                <a:gridCol w="2986178">
                  <a:extLst>
                    <a:ext uri="{9D8B030D-6E8A-4147-A177-3AD203B41FA5}">
                      <a16:colId xmlns:a16="http://schemas.microsoft.com/office/drawing/2014/main" val="921522116"/>
                    </a:ext>
                  </a:extLst>
                </a:gridCol>
                <a:gridCol w="6019799">
                  <a:extLst>
                    <a:ext uri="{9D8B030D-6E8A-4147-A177-3AD203B41FA5}">
                      <a16:colId xmlns:a16="http://schemas.microsoft.com/office/drawing/2014/main" val="2736512372"/>
                    </a:ext>
                  </a:extLst>
                </a:gridCol>
              </a:tblGrid>
              <a:tr h="853854">
                <a:tc>
                  <a:txBody>
                    <a:bodyPr/>
                    <a:lstStyle/>
                    <a:p>
                      <a:pPr marL="0" marR="0" algn="ctr">
                        <a:lnSpc>
                          <a:spcPct val="115000"/>
                        </a:lnSpc>
                        <a:spcBef>
                          <a:spcPts val="600"/>
                        </a:spcBef>
                        <a:spcAft>
                          <a:spcPts val="600"/>
                        </a:spcAft>
                      </a:pPr>
                      <a:r>
                        <a:rPr lang="en-US" sz="2000" b="1" dirty="0">
                          <a:solidFill>
                            <a:schemeClr val="tx1"/>
                          </a:solidFill>
                          <a:effectLst/>
                          <a:latin typeface="+mn-lt"/>
                          <a:cs typeface="Arial"/>
                        </a:rPr>
                        <a:t>Fall</a:t>
                      </a:r>
                      <a:endParaRPr lang="en-US" sz="2000" b="1" dirty="0">
                        <a:solidFill>
                          <a:schemeClr val="tx1"/>
                        </a:solidFill>
                        <a:effectLst/>
                        <a:latin typeface="+mn-lt"/>
                        <a:ea typeface="Times New Roman"/>
                        <a:cs typeface="Arial"/>
                      </a:endParaRPr>
                    </a:p>
                  </a:txBody>
                  <a:tcPr marL="65151" marR="651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pPr marL="0" marR="0" algn="l">
                        <a:lnSpc>
                          <a:spcPct val="115000"/>
                        </a:lnSpc>
                        <a:spcBef>
                          <a:spcPts val="0"/>
                        </a:spcBef>
                        <a:spcAft>
                          <a:spcPts val="0"/>
                        </a:spcAft>
                      </a:pPr>
                      <a:r>
                        <a:rPr lang="en-US" sz="1800" b="1" dirty="0">
                          <a:solidFill>
                            <a:schemeClr val="tx1"/>
                          </a:solidFill>
                          <a:effectLst/>
                          <a:latin typeface="+mn-lt"/>
                          <a:ea typeface="Times New Roman"/>
                          <a:cs typeface="Arial"/>
                        </a:rPr>
                        <a:t>Attend open houses and middle school fairs</a:t>
                      </a:r>
                    </a:p>
                    <a:p>
                      <a:pPr marL="0" marR="0" algn="l">
                        <a:lnSpc>
                          <a:spcPct val="115000"/>
                        </a:lnSpc>
                        <a:spcBef>
                          <a:spcPts val="0"/>
                        </a:spcBef>
                        <a:spcAft>
                          <a:spcPts val="0"/>
                        </a:spcAft>
                      </a:pPr>
                      <a:r>
                        <a:rPr lang="en-US" sz="1600" b="0" dirty="0">
                          <a:solidFill>
                            <a:schemeClr val="tx1"/>
                          </a:solidFill>
                          <a:effectLst/>
                          <a:latin typeface="+mn-lt"/>
                          <a:ea typeface="Times New Roman"/>
                          <a:cs typeface="Arial"/>
                        </a:rPr>
                        <a:t>Contact schools directly</a:t>
                      </a:r>
                      <a:r>
                        <a:rPr lang="en-US" sz="1600" b="0" baseline="0" dirty="0">
                          <a:solidFill>
                            <a:schemeClr val="tx1"/>
                          </a:solidFill>
                          <a:effectLst/>
                          <a:latin typeface="+mn-lt"/>
                          <a:ea typeface="Times New Roman"/>
                          <a:cs typeface="Arial"/>
                        </a:rPr>
                        <a:t> to learn when to visit.</a:t>
                      </a:r>
                      <a:endParaRPr lang="en-US" sz="1600" b="1" dirty="0">
                        <a:solidFill>
                          <a:schemeClr val="tx1"/>
                        </a:solidFill>
                        <a:effectLst/>
                        <a:latin typeface="+mn-lt"/>
                        <a:ea typeface="Times New Roman"/>
                        <a:cs typeface="Arial"/>
                      </a:endParaRPr>
                    </a:p>
                  </a:txBody>
                  <a:tcPr marL="65151" marR="651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72777594"/>
                  </a:ext>
                </a:extLst>
              </a:tr>
              <a:tr h="786157">
                <a:tc>
                  <a:txBody>
                    <a:bodyPr/>
                    <a:lstStyle/>
                    <a:p>
                      <a:pPr marL="0" marR="0" algn="ctr">
                        <a:lnSpc>
                          <a:spcPct val="80000"/>
                        </a:lnSpc>
                        <a:spcBef>
                          <a:spcPts val="600"/>
                        </a:spcBef>
                        <a:spcAft>
                          <a:spcPts val="600"/>
                        </a:spcAft>
                      </a:pPr>
                      <a:r>
                        <a:rPr lang="en-US" sz="2000" b="1" dirty="0">
                          <a:solidFill>
                            <a:schemeClr val="tx1"/>
                          </a:solidFill>
                          <a:effectLst/>
                          <a:latin typeface="+mn-lt"/>
                          <a:ea typeface="Times New Roman"/>
                          <a:cs typeface="Arial"/>
                        </a:rPr>
                        <a:t>Late October</a:t>
                      </a:r>
                    </a:p>
                  </a:txBody>
                  <a:tcPr marL="65151" marR="651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pPr lvl="0" algn="l"/>
                      <a:r>
                        <a:rPr lang="en-US" sz="1800" b="1" kern="1200" baseline="0" dirty="0">
                          <a:solidFill>
                            <a:schemeClr val="tx1"/>
                          </a:solidFill>
                          <a:effectLst/>
                          <a:latin typeface="+mn-lt"/>
                          <a:ea typeface="+mn-ea"/>
                          <a:cs typeface="Arial"/>
                        </a:rPr>
                        <a:t>Access the middle school application in </a:t>
                      </a:r>
                      <a:r>
                        <a:rPr lang="en-US" sz="1800" b="1" kern="1200" baseline="0" dirty="0" err="1">
                          <a:solidFill>
                            <a:schemeClr val="tx1"/>
                          </a:solidFill>
                          <a:effectLst/>
                          <a:latin typeface="+mn-lt"/>
                          <a:ea typeface="+mn-ea"/>
                          <a:cs typeface="Arial"/>
                        </a:rPr>
                        <a:t>MySchools</a:t>
                      </a:r>
                      <a:endParaRPr lang="en-US" sz="1800" b="0" kern="1200" dirty="0">
                        <a:solidFill>
                          <a:schemeClr val="tx1"/>
                        </a:solidFill>
                        <a:effectLst/>
                        <a:latin typeface="+mn-lt"/>
                        <a:ea typeface="+mn-ea"/>
                        <a:cs typeface="Arial"/>
                      </a:endParaRPr>
                    </a:p>
                  </a:txBody>
                  <a:tcPr marL="65151" marR="651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88993912"/>
                  </a:ext>
                </a:extLst>
              </a:tr>
              <a:tr h="531384">
                <a:tc>
                  <a:txBody>
                    <a:bodyPr/>
                    <a:lstStyle/>
                    <a:p>
                      <a:pPr marL="0" marR="0" algn="ctr">
                        <a:lnSpc>
                          <a:spcPct val="80000"/>
                        </a:lnSpc>
                        <a:spcBef>
                          <a:spcPts val="600"/>
                        </a:spcBef>
                        <a:spcAft>
                          <a:spcPts val="600"/>
                        </a:spcAft>
                      </a:pPr>
                      <a:r>
                        <a:rPr lang="en-US" sz="2000" b="1" dirty="0">
                          <a:solidFill>
                            <a:schemeClr val="tx1"/>
                          </a:solidFill>
                          <a:effectLst/>
                          <a:latin typeface="+mn-lt"/>
                          <a:cs typeface="Arial"/>
                        </a:rPr>
                        <a:t>December 3</a:t>
                      </a:r>
                      <a:endParaRPr lang="en-US" sz="2000" b="1" dirty="0">
                        <a:solidFill>
                          <a:schemeClr val="tx1"/>
                        </a:solidFill>
                        <a:effectLst/>
                        <a:latin typeface="+mn-lt"/>
                        <a:ea typeface="Times New Roman"/>
                        <a:cs typeface="Arial"/>
                      </a:endParaRPr>
                    </a:p>
                  </a:txBody>
                  <a:tcPr marL="65151" marR="651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pPr lvl="0" algn="l"/>
                      <a:r>
                        <a:rPr lang="en-US" sz="1800" b="1" kern="1200" baseline="0" dirty="0">
                          <a:solidFill>
                            <a:schemeClr val="tx1"/>
                          </a:solidFill>
                          <a:effectLst/>
                          <a:latin typeface="+mn-lt"/>
                          <a:ea typeface="+mn-ea"/>
                          <a:cs typeface="Arial"/>
                        </a:rPr>
                        <a:t>Apply to middle school by December 3, 2018</a:t>
                      </a:r>
                      <a:endParaRPr lang="en-US" sz="1600" b="0" kern="1200" dirty="0">
                        <a:solidFill>
                          <a:schemeClr val="tx1"/>
                        </a:solidFill>
                        <a:effectLst/>
                        <a:latin typeface="+mn-lt"/>
                        <a:ea typeface="+mn-ea"/>
                        <a:cs typeface="Arial"/>
                      </a:endParaRPr>
                    </a:p>
                  </a:txBody>
                  <a:tcPr marL="65151" marR="651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26698353"/>
                  </a:ext>
                </a:extLst>
              </a:tr>
              <a:tr h="531384">
                <a:tc>
                  <a:txBody>
                    <a:bodyPr/>
                    <a:lstStyle/>
                    <a:p>
                      <a:pPr marL="0" marR="0" algn="ctr">
                        <a:lnSpc>
                          <a:spcPct val="80000"/>
                        </a:lnSpc>
                        <a:spcBef>
                          <a:spcPts val="600"/>
                        </a:spcBef>
                        <a:spcAft>
                          <a:spcPts val="600"/>
                        </a:spcAft>
                      </a:pPr>
                      <a:r>
                        <a:rPr lang="en-US" sz="2000" b="1" dirty="0">
                          <a:solidFill>
                            <a:schemeClr val="tx1"/>
                          </a:solidFill>
                          <a:effectLst/>
                          <a:latin typeface="+mn-lt"/>
                          <a:cs typeface="Arial"/>
                        </a:rPr>
                        <a:t>April</a:t>
                      </a:r>
                      <a:endParaRPr lang="en-US" sz="2000" b="1" dirty="0">
                        <a:solidFill>
                          <a:schemeClr val="tx1"/>
                        </a:solidFill>
                        <a:effectLst/>
                        <a:latin typeface="+mn-lt"/>
                        <a:ea typeface="Times New Roman"/>
                        <a:cs typeface="Arial"/>
                      </a:endParaRPr>
                    </a:p>
                  </a:txBody>
                  <a:tcPr marL="65151" marR="651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pPr lvl="0" algn="l"/>
                      <a:r>
                        <a:rPr lang="en-US" sz="1800" b="1" kern="1200" baseline="0" dirty="0">
                          <a:solidFill>
                            <a:schemeClr val="tx1"/>
                          </a:solidFill>
                          <a:effectLst/>
                          <a:latin typeface="+mn-lt"/>
                          <a:ea typeface="+mn-ea"/>
                          <a:cs typeface="Arial"/>
                        </a:rPr>
                        <a:t>Get your child’s middle school offer</a:t>
                      </a:r>
                    </a:p>
                  </a:txBody>
                  <a:tcPr marL="65151" marR="651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44266166"/>
                  </a:ext>
                </a:extLst>
              </a:tr>
              <a:tr h="786157">
                <a:tc>
                  <a:txBody>
                    <a:bodyPr/>
                    <a:lstStyle/>
                    <a:p>
                      <a:pPr marL="0" marR="0" algn="ctr">
                        <a:lnSpc>
                          <a:spcPct val="80000"/>
                        </a:lnSpc>
                        <a:spcBef>
                          <a:spcPts val="600"/>
                        </a:spcBef>
                        <a:spcAft>
                          <a:spcPts val="600"/>
                        </a:spcAft>
                      </a:pPr>
                      <a:r>
                        <a:rPr lang="en-US" sz="2000" b="1" dirty="0">
                          <a:solidFill>
                            <a:schemeClr val="tx1"/>
                          </a:solidFill>
                          <a:effectLst/>
                          <a:latin typeface="+mn-lt"/>
                          <a:ea typeface="Times New Roman"/>
                          <a:cs typeface="Arial"/>
                        </a:rPr>
                        <a:t>May </a:t>
                      </a:r>
                    </a:p>
                  </a:txBody>
                  <a:tcPr marL="65151" marR="651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pPr lvl="0" algn="l"/>
                      <a:r>
                        <a:rPr lang="en-US" sz="1800" b="1" kern="1200" baseline="0" dirty="0">
                          <a:solidFill>
                            <a:schemeClr val="tx1"/>
                          </a:solidFill>
                          <a:effectLst/>
                          <a:latin typeface="+mn-lt"/>
                          <a:ea typeface="+mn-ea"/>
                          <a:cs typeface="Arial"/>
                        </a:rPr>
                        <a:t>Appeals Round – </a:t>
                      </a:r>
                      <a:r>
                        <a:rPr lang="en-US" sz="1800" b="0" kern="1200" baseline="0" dirty="0">
                          <a:solidFill>
                            <a:schemeClr val="tx1"/>
                          </a:solidFill>
                          <a:effectLst/>
                          <a:latin typeface="+mn-lt"/>
                          <a:ea typeface="+mn-ea"/>
                          <a:cs typeface="Arial"/>
                        </a:rPr>
                        <a:t>Only for seats that remain after the main round. </a:t>
                      </a:r>
                      <a:endParaRPr lang="en-US" sz="1800" b="1" kern="1200" baseline="0" dirty="0">
                        <a:solidFill>
                          <a:schemeClr val="tx1"/>
                        </a:solidFill>
                        <a:effectLst/>
                        <a:latin typeface="+mn-lt"/>
                        <a:ea typeface="+mn-ea"/>
                        <a:cs typeface="Arial"/>
                      </a:endParaRPr>
                    </a:p>
                  </a:txBody>
                  <a:tcPr marL="65151" marR="651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9918324"/>
                  </a:ext>
                </a:extLst>
              </a:tr>
            </a:tbl>
          </a:graphicData>
        </a:graphic>
      </p:graphicFrame>
      <p:sp>
        <p:nvSpPr>
          <p:cNvPr id="2" name="Footer Placeholder 1"/>
          <p:cNvSpPr>
            <a:spLocks noGrp="1"/>
          </p:cNvSpPr>
          <p:nvPr>
            <p:ph type="ftr" sz="quarter" idx="11"/>
          </p:nvPr>
        </p:nvSpPr>
        <p:spPr/>
        <p:txBody>
          <a:bodyPr/>
          <a:lstStyle/>
          <a:p>
            <a:r>
              <a:rPr lang="en-US"/>
              <a:t>schools.nyc.gov/Middle</a:t>
            </a:r>
            <a:endParaRPr lang="en-US" dirty="0"/>
          </a:p>
        </p:txBody>
      </p:sp>
    </p:spTree>
    <p:extLst>
      <p:ext uri="{BB962C8B-B14F-4D97-AF65-F5344CB8AC3E}">
        <p14:creationId xmlns:p14="http://schemas.microsoft.com/office/powerpoint/2010/main" val="2724707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4560"/>
            <a:ext cx="12192000" cy="961452"/>
          </a:xfrm>
        </p:spPr>
        <p:txBody>
          <a:bodyPr/>
          <a:lstStyle/>
          <a:p>
            <a:r>
              <a:rPr lang="en-US" dirty="0"/>
              <a:t>Resources</a:t>
            </a:r>
          </a:p>
        </p:txBody>
      </p:sp>
      <p:sp>
        <p:nvSpPr>
          <p:cNvPr id="9" name="Text Placeholder 8"/>
          <p:cNvSpPr>
            <a:spLocks noGrp="1"/>
          </p:cNvSpPr>
          <p:nvPr>
            <p:ph type="body" idx="1"/>
          </p:nvPr>
        </p:nvSpPr>
        <p:spPr>
          <a:xfrm>
            <a:off x="241540" y="1039494"/>
            <a:ext cx="5408762" cy="565019"/>
          </a:xfrm>
          <a:solidFill>
            <a:schemeClr val="tx1">
              <a:lumMod val="65000"/>
              <a:lumOff val="35000"/>
            </a:schemeClr>
          </a:solidFill>
        </p:spPr>
        <p:txBody>
          <a:bodyPr anchor="ctr"/>
          <a:lstStyle/>
          <a:p>
            <a:r>
              <a:rPr lang="en-US" dirty="0">
                <a:solidFill>
                  <a:schemeClr val="bg1"/>
                </a:solidFill>
                <a:cs typeface="Arial" panose="020B0604020202020204" pitchFamily="34" charset="0"/>
              </a:rPr>
              <a:t>Learn more</a:t>
            </a:r>
          </a:p>
        </p:txBody>
      </p:sp>
      <p:sp>
        <p:nvSpPr>
          <p:cNvPr id="10" name="Content Placeholder 9"/>
          <p:cNvSpPr>
            <a:spLocks noGrp="1"/>
          </p:cNvSpPr>
          <p:nvPr>
            <p:ph sz="half" idx="2"/>
          </p:nvPr>
        </p:nvSpPr>
        <p:spPr>
          <a:xfrm>
            <a:off x="241540" y="1772284"/>
            <a:ext cx="5736566" cy="3684588"/>
          </a:xfrm>
        </p:spPr>
        <p:txBody>
          <a:bodyPr/>
          <a:lstStyle/>
          <a:p>
            <a:pPr marL="342900" indent="-342900">
              <a:spcAft>
                <a:spcPts val="600"/>
              </a:spcAft>
              <a:buClr>
                <a:schemeClr val="tx1">
                  <a:lumMod val="65000"/>
                  <a:lumOff val="35000"/>
                </a:schemeClr>
              </a:buClr>
              <a:buFont typeface="Wingdings" panose="05000000000000000000" pitchFamily="2" charset="2"/>
              <a:buChar char="§"/>
            </a:pPr>
            <a:r>
              <a:rPr lang="en-US" dirty="0">
                <a:cs typeface="Arial" panose="020B0604020202020204" pitchFamily="34" charset="0"/>
              </a:rPr>
              <a:t>2019 NYC Middle School Directory  </a:t>
            </a:r>
            <a:r>
              <a:rPr lang="en-US" b="1" dirty="0">
                <a:cs typeface="Arial" panose="020B0604020202020204" pitchFamily="34" charset="0"/>
              </a:rPr>
              <a:t>|schools.nyc.gov/Middle</a:t>
            </a:r>
          </a:p>
          <a:p>
            <a:pPr marL="342900" indent="-342900">
              <a:spcAft>
                <a:spcPts val="600"/>
              </a:spcAft>
              <a:buClr>
                <a:schemeClr val="tx1">
                  <a:lumMod val="65000"/>
                  <a:lumOff val="35000"/>
                </a:schemeClr>
              </a:buClr>
              <a:buFont typeface="Wingdings" panose="05000000000000000000" pitchFamily="2" charset="2"/>
              <a:buChar char="§"/>
            </a:pPr>
            <a:r>
              <a:rPr lang="en-US" dirty="0">
                <a:cs typeface="Arial" panose="020B0604020202020204" pitchFamily="34" charset="0"/>
              </a:rPr>
              <a:t>Middle school admissions email newsletter </a:t>
            </a:r>
            <a:r>
              <a:rPr lang="en-US" b="1" dirty="0">
                <a:cs typeface="Arial" panose="020B0604020202020204" pitchFamily="34" charset="0"/>
              </a:rPr>
              <a:t>|schools.nyc.gov/Connect</a:t>
            </a:r>
          </a:p>
          <a:p>
            <a:pPr marL="342900" indent="-342900">
              <a:spcAft>
                <a:spcPts val="600"/>
              </a:spcAft>
              <a:buClr>
                <a:schemeClr val="tx1">
                  <a:lumMod val="65000"/>
                  <a:lumOff val="35000"/>
                </a:schemeClr>
              </a:buClr>
              <a:buFont typeface="Wingdings" panose="05000000000000000000" pitchFamily="2" charset="2"/>
              <a:buChar char="§"/>
            </a:pPr>
            <a:r>
              <a:rPr lang="en-US" dirty="0">
                <a:cs typeface="Arial" panose="020B0604020202020204" pitchFamily="34" charset="0"/>
              </a:rPr>
              <a:t>Your zoned school </a:t>
            </a:r>
            <a:r>
              <a:rPr lang="en-US" b="1" dirty="0">
                <a:cs typeface="Arial" panose="020B0604020202020204" pitchFamily="34" charset="0"/>
              </a:rPr>
              <a:t>|schools.nyc.gov/Find-a-School</a:t>
            </a:r>
          </a:p>
          <a:p>
            <a:endParaRPr lang="en-US" dirty="0"/>
          </a:p>
        </p:txBody>
      </p:sp>
      <p:sp>
        <p:nvSpPr>
          <p:cNvPr id="11" name="Text Placeholder 10"/>
          <p:cNvSpPr>
            <a:spLocks noGrp="1"/>
          </p:cNvSpPr>
          <p:nvPr>
            <p:ph type="body" sz="quarter" idx="3"/>
          </p:nvPr>
        </p:nvSpPr>
        <p:spPr>
          <a:xfrm>
            <a:off x="6336100" y="1039494"/>
            <a:ext cx="5585605" cy="565019"/>
          </a:xfrm>
          <a:solidFill>
            <a:schemeClr val="tx1">
              <a:lumMod val="65000"/>
              <a:lumOff val="35000"/>
            </a:schemeClr>
          </a:solidFill>
        </p:spPr>
        <p:txBody>
          <a:bodyPr anchor="ctr"/>
          <a:lstStyle/>
          <a:p>
            <a:r>
              <a:rPr lang="en-US" dirty="0">
                <a:solidFill>
                  <a:schemeClr val="bg1"/>
                </a:solidFill>
                <a:latin typeface="Calibri" panose="020F0502020204030204" pitchFamily="34" charset="0"/>
                <a:cs typeface="Calibri" panose="020F0502020204030204" pitchFamily="34" charset="0"/>
              </a:rPr>
              <a:t>Get help with your application</a:t>
            </a:r>
          </a:p>
        </p:txBody>
      </p:sp>
      <p:sp>
        <p:nvSpPr>
          <p:cNvPr id="15" name="Content Placeholder 14"/>
          <p:cNvSpPr>
            <a:spLocks noGrp="1"/>
          </p:cNvSpPr>
          <p:nvPr>
            <p:ph sz="quarter" idx="4"/>
          </p:nvPr>
        </p:nvSpPr>
        <p:spPr>
          <a:xfrm>
            <a:off x="6336100" y="1772284"/>
            <a:ext cx="5706375" cy="3684588"/>
          </a:xfrm>
        </p:spPr>
        <p:txBody>
          <a:bodyPr/>
          <a:lstStyle/>
          <a:p>
            <a:pPr marL="342900" indent="-342900">
              <a:spcAft>
                <a:spcPts val="600"/>
              </a:spcAft>
              <a:buFont typeface="Wingdings" panose="05000000000000000000" pitchFamily="2" charset="2"/>
              <a:buChar char="§"/>
            </a:pPr>
            <a:r>
              <a:rPr lang="en-US" dirty="0"/>
              <a:t>Your school counselor</a:t>
            </a:r>
          </a:p>
          <a:p>
            <a:pPr marL="342900" indent="-342900">
              <a:spcAft>
                <a:spcPts val="600"/>
              </a:spcAft>
              <a:buFont typeface="Wingdings" panose="05000000000000000000" pitchFamily="2" charset="2"/>
              <a:buChar char="§"/>
            </a:pPr>
            <a:r>
              <a:rPr lang="en-US" dirty="0"/>
              <a:t>Visit a Family Welcome Center |</a:t>
            </a:r>
            <a:r>
              <a:rPr lang="en-US" b="1" dirty="0"/>
              <a:t>schools.nyc.gov/</a:t>
            </a:r>
            <a:r>
              <a:rPr lang="en-US" b="1" dirty="0" err="1"/>
              <a:t>WelcomeCenters</a:t>
            </a:r>
            <a:endParaRPr lang="en-US" dirty="0"/>
          </a:p>
          <a:p>
            <a:pPr marL="342900" indent="-342900">
              <a:lnSpc>
                <a:spcPct val="100000"/>
              </a:lnSpc>
              <a:buFont typeface="Wingdings" panose="05000000000000000000" pitchFamily="2" charset="2"/>
              <a:buChar char="§"/>
            </a:pPr>
            <a:r>
              <a:rPr lang="en-US" dirty="0">
                <a:cs typeface="Arial" panose="020B0604020202020204" pitchFamily="34" charset="0"/>
              </a:rPr>
              <a:t>Office of Student Enrollment </a:t>
            </a:r>
          </a:p>
          <a:p>
            <a:pPr marL="344488" indent="0">
              <a:lnSpc>
                <a:spcPct val="100000"/>
              </a:lnSpc>
              <a:spcBef>
                <a:spcPts val="0"/>
              </a:spcBef>
              <a:spcAft>
                <a:spcPts val="600"/>
              </a:spcAft>
              <a:buNone/>
            </a:pPr>
            <a:r>
              <a:rPr lang="en-US" dirty="0">
                <a:cs typeface="Arial" panose="020B0604020202020204" pitchFamily="34" charset="0"/>
              </a:rPr>
              <a:t>|</a:t>
            </a:r>
            <a:r>
              <a:rPr lang="en-US" b="1" dirty="0">
                <a:cs typeface="Arial" panose="020B0604020202020204" pitchFamily="34" charset="0"/>
              </a:rPr>
              <a:t>718-935-2009</a:t>
            </a:r>
            <a:endParaRPr lang="en-US" dirty="0">
              <a:cs typeface="Arial" panose="020B0604020202020204" pitchFamily="34" charset="0"/>
            </a:endParaRPr>
          </a:p>
          <a:p>
            <a:endParaRPr lang="en-US" dirty="0"/>
          </a:p>
        </p:txBody>
      </p:sp>
      <p:sp>
        <p:nvSpPr>
          <p:cNvPr id="3" name="Footer Placeholder 2"/>
          <p:cNvSpPr>
            <a:spLocks noGrp="1"/>
          </p:cNvSpPr>
          <p:nvPr>
            <p:ph type="ftr" sz="quarter" idx="11"/>
          </p:nvPr>
        </p:nvSpPr>
        <p:spPr/>
        <p:txBody>
          <a:bodyPr/>
          <a:lstStyle/>
          <a:p>
            <a:r>
              <a:rPr lang="en-US"/>
              <a:t>schools.nyc.gov/Middle</a:t>
            </a:r>
            <a:endParaRPr lang="en-US" dirty="0"/>
          </a:p>
        </p:txBody>
      </p:sp>
    </p:spTree>
    <p:extLst>
      <p:ext uri="{BB962C8B-B14F-4D97-AF65-F5344CB8AC3E}">
        <p14:creationId xmlns:p14="http://schemas.microsoft.com/office/powerpoint/2010/main" val="4065347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a:t>How do you apply?</a:t>
            </a:r>
          </a:p>
        </p:txBody>
      </p:sp>
      <p:sp>
        <p:nvSpPr>
          <p:cNvPr id="10" name="Content Placeholder 9"/>
          <p:cNvSpPr>
            <a:spLocks noGrp="1"/>
          </p:cNvSpPr>
          <p:nvPr>
            <p:ph idx="1"/>
          </p:nvPr>
        </p:nvSpPr>
        <p:spPr/>
        <p:txBody>
          <a:bodyPr/>
          <a:lstStyle/>
          <a:p>
            <a:r>
              <a:rPr lang="en-US" dirty="0"/>
              <a:t>October</a:t>
            </a:r>
          </a:p>
          <a:p>
            <a:pPr lvl="1"/>
            <a:r>
              <a:rPr lang="en-US" dirty="0"/>
              <a:t>Access your child’s personalized middle school application in </a:t>
            </a:r>
            <a:r>
              <a:rPr lang="en-US" dirty="0" err="1"/>
              <a:t>MySchools</a:t>
            </a:r>
            <a:r>
              <a:rPr lang="en-US" dirty="0"/>
              <a:t>*</a:t>
            </a:r>
          </a:p>
          <a:p>
            <a:pPr lvl="2"/>
            <a:r>
              <a:rPr lang="en-US" dirty="0" err="1"/>
              <a:t>MySchools</a:t>
            </a:r>
            <a:r>
              <a:rPr lang="en-US" dirty="0"/>
              <a:t> is both an online directory and your child’s personalized application. It will include as options every middle school that your child is eligible to attend</a:t>
            </a:r>
          </a:p>
          <a:p>
            <a:r>
              <a:rPr lang="en-US" dirty="0"/>
              <a:t>December 3</a:t>
            </a:r>
          </a:p>
          <a:p>
            <a:pPr lvl="1"/>
            <a:r>
              <a:rPr lang="en-US" dirty="0"/>
              <a:t>Add up to 12 programs to the application and place them in your true order of preference</a:t>
            </a:r>
          </a:p>
          <a:p>
            <a:r>
              <a:rPr lang="en-US" dirty="0"/>
              <a:t>April</a:t>
            </a:r>
          </a:p>
          <a:p>
            <a:pPr lvl="1"/>
            <a:r>
              <a:rPr lang="en-US" dirty="0"/>
              <a:t>1 offer </a:t>
            </a:r>
          </a:p>
          <a:p>
            <a:pPr lvl="2"/>
            <a:endParaRPr lang="en-US" dirty="0"/>
          </a:p>
        </p:txBody>
      </p:sp>
      <p:sp>
        <p:nvSpPr>
          <p:cNvPr id="11" name="Footer Placeholder 10"/>
          <p:cNvSpPr>
            <a:spLocks noGrp="1"/>
          </p:cNvSpPr>
          <p:nvPr>
            <p:ph type="ftr" sz="quarter" idx="11"/>
          </p:nvPr>
        </p:nvSpPr>
        <p:spPr/>
        <p:txBody>
          <a:bodyPr/>
          <a:lstStyle/>
          <a:p>
            <a:r>
              <a:rPr lang="en-US"/>
              <a:t>schools.nyc.gov/Middle</a:t>
            </a:r>
            <a:endParaRPr lang="en-US" dirty="0"/>
          </a:p>
        </p:txBody>
      </p:sp>
    </p:spTree>
    <p:extLst>
      <p:ext uri="{BB962C8B-B14F-4D97-AF65-F5344CB8AC3E}">
        <p14:creationId xmlns:p14="http://schemas.microsoft.com/office/powerpoint/2010/main" val="2063414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12192000" cy="1042416"/>
          </a:xfrm>
        </p:spPr>
        <p:txBody>
          <a:bodyPr/>
          <a:lstStyle/>
          <a:p>
            <a:r>
              <a:rPr lang="en-US" dirty="0"/>
              <a:t>How do you apply? (continued)</a:t>
            </a:r>
          </a:p>
        </p:txBody>
      </p:sp>
      <p:sp>
        <p:nvSpPr>
          <p:cNvPr id="7" name="Content Placeholder 6"/>
          <p:cNvSpPr>
            <a:spLocks noGrp="1"/>
          </p:cNvSpPr>
          <p:nvPr>
            <p:ph sz="half" idx="2"/>
          </p:nvPr>
        </p:nvSpPr>
        <p:spPr>
          <a:xfrm>
            <a:off x="5995358" y="1138687"/>
            <a:ext cx="6196642" cy="4977441"/>
          </a:xfrm>
        </p:spPr>
        <p:txBody>
          <a:bodyPr>
            <a:normAutofit/>
          </a:bodyPr>
          <a:lstStyle/>
          <a:p>
            <a:r>
              <a:rPr lang="en-US" sz="2000" dirty="0">
                <a:ea typeface="DengXian"/>
                <a:cs typeface="Calibri" panose="020F0502020204030204" pitchFamily="34" charset="0"/>
              </a:rPr>
              <a:t>This fall, parents can complete their child’s middle school application online at </a:t>
            </a:r>
            <a:r>
              <a:rPr lang="en-US" sz="2000" b="1" dirty="0" err="1">
                <a:ea typeface="DengXian"/>
                <a:cs typeface="Calibri" panose="020F0502020204030204" pitchFamily="34" charset="0"/>
              </a:rPr>
              <a:t>myschools.nyc</a:t>
            </a:r>
            <a:r>
              <a:rPr lang="en-US" sz="2000" b="1" dirty="0">
                <a:ea typeface="DengXian"/>
                <a:cs typeface="Calibri" panose="020F0502020204030204" pitchFamily="34" charset="0"/>
              </a:rPr>
              <a:t>. </a:t>
            </a:r>
            <a:br>
              <a:rPr lang="en-US" sz="2000" dirty="0">
                <a:ea typeface="DengXian"/>
                <a:cs typeface="Calibri" panose="020F0502020204030204" pitchFamily="34" charset="0"/>
              </a:rPr>
            </a:br>
            <a:endParaRPr lang="en-US" sz="2000" dirty="0">
              <a:ea typeface="DengXian"/>
              <a:cs typeface="Calibri" panose="020F0502020204030204" pitchFamily="34" charset="0"/>
            </a:endParaRPr>
          </a:p>
          <a:p>
            <a:pPr marL="571500" indent="-571500">
              <a:lnSpc>
                <a:spcPct val="100000"/>
              </a:lnSpc>
              <a:spcBef>
                <a:spcPct val="0"/>
              </a:spcBef>
              <a:spcAft>
                <a:spcPts val="600"/>
              </a:spcAft>
              <a:buClr>
                <a:schemeClr val="tx1">
                  <a:lumMod val="65000"/>
                  <a:lumOff val="35000"/>
                </a:schemeClr>
              </a:buClr>
              <a:buSzPct val="140000"/>
              <a:buBlip>
                <a:blip r:embed="rId3"/>
              </a:buBlip>
            </a:pPr>
            <a:r>
              <a:rPr lang="en-US" sz="2000" dirty="0">
                <a:cs typeface="Arial" panose="020B0604020202020204" pitchFamily="34" charset="0"/>
              </a:rPr>
              <a:t>Parents create an account with their personal email addresses. </a:t>
            </a:r>
          </a:p>
          <a:p>
            <a:pPr marL="571500" indent="-571500">
              <a:lnSpc>
                <a:spcPct val="100000"/>
              </a:lnSpc>
              <a:spcBef>
                <a:spcPct val="0"/>
              </a:spcBef>
              <a:spcAft>
                <a:spcPts val="600"/>
              </a:spcAft>
              <a:buClr>
                <a:schemeClr val="tx1">
                  <a:lumMod val="65000"/>
                  <a:lumOff val="35000"/>
                </a:schemeClr>
              </a:buClr>
              <a:buSzPct val="140000"/>
              <a:buBlip>
                <a:blip r:embed="rId3"/>
              </a:buBlip>
            </a:pPr>
            <a:r>
              <a:rPr lang="en-US" sz="2000" dirty="0">
                <a:cs typeface="Arial" panose="020B0604020202020204" pitchFamily="34" charset="0"/>
              </a:rPr>
              <a:t>To add a student to their account, they will need:</a:t>
            </a:r>
          </a:p>
          <a:p>
            <a:pPr marL="1028700" lvl="2" indent="-571500">
              <a:lnSpc>
                <a:spcPct val="100000"/>
              </a:lnSpc>
              <a:spcBef>
                <a:spcPct val="0"/>
              </a:spcBef>
              <a:spcAft>
                <a:spcPts val="600"/>
              </a:spcAft>
              <a:buClr>
                <a:schemeClr val="tx1">
                  <a:lumMod val="65000"/>
                  <a:lumOff val="35000"/>
                </a:schemeClr>
              </a:buClr>
              <a:buSzPct val="140000"/>
              <a:buFont typeface="Wingdings" panose="05000000000000000000" pitchFamily="2" charset="2"/>
              <a:buChar char="§"/>
            </a:pPr>
            <a:r>
              <a:rPr lang="en-US" dirty="0">
                <a:cs typeface="Arial" panose="020B0604020202020204" pitchFamily="34" charset="0"/>
              </a:rPr>
              <a:t>Student ID (OSIS)</a:t>
            </a:r>
          </a:p>
          <a:p>
            <a:pPr marL="1028700" lvl="2" indent="-571500">
              <a:lnSpc>
                <a:spcPct val="100000"/>
              </a:lnSpc>
              <a:spcBef>
                <a:spcPct val="0"/>
              </a:spcBef>
              <a:spcAft>
                <a:spcPts val="600"/>
              </a:spcAft>
              <a:buClr>
                <a:schemeClr val="tx1">
                  <a:lumMod val="65000"/>
                  <a:lumOff val="35000"/>
                </a:schemeClr>
              </a:buClr>
              <a:buSzPct val="140000"/>
              <a:buFont typeface="Wingdings" panose="05000000000000000000" pitchFamily="2" charset="2"/>
              <a:buChar char="§"/>
            </a:pPr>
            <a:r>
              <a:rPr lang="en-US" dirty="0">
                <a:cs typeface="Arial" panose="020B0604020202020204" pitchFamily="34" charset="0"/>
              </a:rPr>
              <a:t>Account Creation Code (invitation letters mailed home; also can be received at current school)</a:t>
            </a:r>
            <a:endParaRPr lang="en-US" dirty="0">
              <a:ea typeface="DengXian"/>
              <a:cs typeface="Calibri" panose="020F0502020204030204" pitchFamily="34" charset="0"/>
            </a:endParaRPr>
          </a:p>
          <a:p>
            <a:pPr marL="0" indent="0">
              <a:spcBef>
                <a:spcPts val="0"/>
              </a:spcBef>
              <a:buNone/>
            </a:pPr>
            <a:endParaRPr lang="en-US" altLang="en-US" sz="2000" b="1" dirty="0">
              <a:solidFill>
                <a:prstClr val="black"/>
              </a:solidFill>
              <a:cs typeface="Arial"/>
            </a:endParaRPr>
          </a:p>
          <a:p>
            <a:pPr marL="0" indent="0">
              <a:spcBef>
                <a:spcPts val="0"/>
              </a:spcBef>
              <a:buNone/>
            </a:pPr>
            <a:r>
              <a:rPr lang="en-US" altLang="en-US" sz="2000" b="1" dirty="0">
                <a:solidFill>
                  <a:prstClr val="black"/>
                </a:solidFill>
                <a:cs typeface="Arial"/>
              </a:rPr>
              <a:t>The online application will be mobile device friendly, and available in the nine languages* translated by the NYCDOE (Arabic, Bengali, Chinese, French, Haitian Creole, Korean, Russian, Spanish and Urdu)</a:t>
            </a:r>
          </a:p>
          <a:p>
            <a:pPr marL="0" indent="0">
              <a:buNone/>
            </a:pPr>
            <a:r>
              <a:rPr lang="en-US" dirty="0">
                <a:latin typeface="Arial" panose="020B0604020202020204" pitchFamily="34" charset="0"/>
                <a:ea typeface="DengXian"/>
                <a:cs typeface="Arial" panose="020B0604020202020204" pitchFamily="34" charset="0"/>
              </a:rPr>
              <a:t>  </a:t>
            </a:r>
            <a:endParaRPr lang="en-US" dirty="0">
              <a:latin typeface="Calibri" panose="020F0502020204030204" pitchFamily="34" charset="0"/>
              <a:ea typeface="DengXian"/>
              <a:cs typeface="Arial" panose="020B0604020202020204" pitchFamily="34" charset="0"/>
            </a:endParaRPr>
          </a:p>
          <a:p>
            <a:endParaRPr lang="en-US" dirty="0"/>
          </a:p>
        </p:txBody>
      </p:sp>
      <p:sp>
        <p:nvSpPr>
          <p:cNvPr id="3" name="Footer Placeholder 2"/>
          <p:cNvSpPr>
            <a:spLocks noGrp="1"/>
          </p:cNvSpPr>
          <p:nvPr>
            <p:ph type="ftr" sz="quarter" idx="11"/>
          </p:nvPr>
        </p:nvSpPr>
        <p:spPr/>
        <p:txBody>
          <a:bodyPr/>
          <a:lstStyle/>
          <a:p>
            <a:r>
              <a:rPr lang="en-US" dirty="0"/>
              <a:t>schools.nyc.gov/Middle</a:t>
            </a:r>
          </a:p>
        </p:txBody>
      </p:sp>
      <p:pic>
        <p:nvPicPr>
          <p:cNvPr id="11" name="Content Placeholder 10" descr="This image shows the landing page of myschools.nyc where parents can complete their child's middle school application" title="MySchools Welcome Screen"/>
          <p:cNvPicPr>
            <a:picLocks noGrp="1" noChangeAspect="1"/>
          </p:cNvPicPr>
          <p:nvPr>
            <p:ph sz="half" idx="1"/>
          </p:nvPr>
        </p:nvPicPr>
        <p:blipFill>
          <a:blip r:embed="rId4">
            <a:extLst>
              <a:ext uri="{28A0092B-C50C-407E-A947-70E740481C1C}">
                <a14:useLocalDpi xmlns:a14="http://schemas.microsoft.com/office/drawing/2010/main" val="0"/>
              </a:ext>
            </a:extLst>
          </a:blip>
          <a:stretch>
            <a:fillRect/>
          </a:stretch>
        </p:blipFill>
        <p:spPr>
          <a:xfrm>
            <a:off x="127926" y="1800973"/>
            <a:ext cx="5867432" cy="2694166"/>
          </a:xfrm>
        </p:spPr>
      </p:pic>
    </p:spTree>
    <p:extLst>
      <p:ext uri="{BB962C8B-B14F-4D97-AF65-F5344CB8AC3E}">
        <p14:creationId xmlns:p14="http://schemas.microsoft.com/office/powerpoint/2010/main" val="138893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12201209" cy="1042416"/>
          </a:xfrm>
        </p:spPr>
        <p:txBody>
          <a:bodyPr>
            <a:normAutofit/>
          </a:bodyPr>
          <a:lstStyle/>
          <a:p>
            <a:r>
              <a:rPr lang="en-US" dirty="0">
                <a:solidFill>
                  <a:prstClr val="white"/>
                </a:solidFill>
              </a:rPr>
              <a:t>Access and review your child’s application</a:t>
            </a:r>
            <a:endParaRPr lang="en-US" dirty="0"/>
          </a:p>
        </p:txBody>
      </p:sp>
      <p:sp>
        <p:nvSpPr>
          <p:cNvPr id="8" name="Subtitle 2"/>
          <p:cNvSpPr>
            <a:spLocks noGrp="1"/>
          </p:cNvSpPr>
          <p:nvPr>
            <p:ph sz="half" idx="1"/>
          </p:nvPr>
        </p:nvSpPr>
        <p:spPr>
          <a:xfrm>
            <a:off x="152400" y="1247319"/>
            <a:ext cx="5181600" cy="4351338"/>
          </a:xfrm>
        </p:spPr>
        <p:txBody>
          <a:bodyPr anchor="ctr">
            <a:noAutofit/>
          </a:bodyPr>
          <a:lstStyle/>
          <a:p>
            <a:pPr marL="0" indent="0">
              <a:buNone/>
            </a:pPr>
            <a:r>
              <a:rPr lang="en-US" sz="2000" dirty="0">
                <a:solidFill>
                  <a:prstClr val="black"/>
                </a:solidFill>
              </a:rPr>
              <a:t>When you access the application, </a:t>
            </a:r>
            <a:r>
              <a:rPr lang="en-US" sz="2000" b="1" dirty="0">
                <a:solidFill>
                  <a:prstClr val="black"/>
                </a:solidFill>
              </a:rPr>
              <a:t>be sure to review all information about your child:</a:t>
            </a:r>
            <a:br>
              <a:rPr lang="en-US" sz="2400" b="1" dirty="0">
                <a:solidFill>
                  <a:prstClr val="black"/>
                </a:solidFill>
              </a:rPr>
            </a:br>
            <a:endParaRPr lang="en-US" sz="2400" b="1" dirty="0">
              <a:solidFill>
                <a:prstClr val="black"/>
              </a:solidFill>
            </a:endParaRPr>
          </a:p>
          <a:p>
            <a:pPr marL="800100" lvl="1" indent="-342900">
              <a:buFont typeface="Wingdings" panose="05000000000000000000" pitchFamily="2" charset="2"/>
              <a:buChar char="ü"/>
            </a:pPr>
            <a:r>
              <a:rPr lang="en-US" sz="2000" dirty="0">
                <a:solidFill>
                  <a:prstClr val="black"/>
                </a:solidFill>
              </a:rPr>
              <a:t>Make sure all personal information, including your child’s address, is correct. </a:t>
            </a:r>
          </a:p>
          <a:p>
            <a:pPr marL="800100" lvl="1" indent="-342900">
              <a:buFont typeface="Wingdings" panose="05000000000000000000" pitchFamily="2" charset="2"/>
              <a:buChar char="ü"/>
            </a:pPr>
            <a:r>
              <a:rPr lang="en-US" sz="2000" dirty="0">
                <a:solidFill>
                  <a:prstClr val="black"/>
                </a:solidFill>
              </a:rPr>
              <a:t>Make sure your child’s academic record is accurate. </a:t>
            </a:r>
            <a:br>
              <a:rPr lang="en-US" sz="2000" dirty="0">
                <a:solidFill>
                  <a:prstClr val="black"/>
                </a:solidFill>
              </a:rPr>
            </a:br>
            <a:endParaRPr lang="en-US" sz="2000" dirty="0">
              <a:solidFill>
                <a:prstClr val="black"/>
              </a:solidFill>
              <a:latin typeface="Franklin Gothic Medium" panose="020B0603020102020204" pitchFamily="34" charset="0"/>
            </a:endParaRPr>
          </a:p>
          <a:p>
            <a:pPr lvl="0">
              <a:lnSpc>
                <a:spcPct val="100000"/>
              </a:lnSpc>
              <a:spcBef>
                <a:spcPts val="0"/>
              </a:spcBef>
            </a:pPr>
            <a:r>
              <a:rPr lang="en-US" sz="4000" b="1" dirty="0">
                <a:solidFill>
                  <a:prstClr val="white"/>
                </a:solidFill>
                <a:latin typeface="Franklin Gothic Book" panose="020B0503020102020204" pitchFamily="34" charset="0"/>
              </a:rPr>
              <a:t>Access and review your child’s application</a:t>
            </a:r>
          </a:p>
        </p:txBody>
      </p:sp>
      <p:sp>
        <p:nvSpPr>
          <p:cNvPr id="5" name="Content Placeholder 4"/>
          <p:cNvSpPr>
            <a:spLocks noGrp="1"/>
          </p:cNvSpPr>
          <p:nvPr>
            <p:ph sz="half" idx="2"/>
          </p:nvPr>
        </p:nvSpPr>
        <p:spPr>
          <a:xfrm>
            <a:off x="6370608" y="1247319"/>
            <a:ext cx="5181600" cy="4351338"/>
          </a:xfrm>
        </p:spPr>
        <p:txBody>
          <a:bodyPr/>
          <a:lstStyle/>
          <a:p>
            <a:pPr marL="0" indent="0">
              <a:spcBef>
                <a:spcPts val="0"/>
              </a:spcBef>
              <a:buNone/>
            </a:pPr>
            <a:r>
              <a:rPr lang="en-US" b="1" dirty="0">
                <a:ea typeface="DengXian"/>
                <a:cs typeface="Arial" panose="020B0604020202020204" pitchFamily="34" charset="0"/>
              </a:rPr>
              <a:t>Need help?</a:t>
            </a:r>
            <a:endParaRPr lang="en-US" dirty="0">
              <a:ea typeface="DengXian"/>
              <a:cs typeface="Arial" panose="020B0604020202020204" pitchFamily="34" charset="0"/>
            </a:endParaRPr>
          </a:p>
          <a:p>
            <a:pPr marL="342900" marR="0" lvl="0" indent="-342900">
              <a:spcBef>
                <a:spcPts val="0"/>
              </a:spcBef>
              <a:spcAft>
                <a:spcPts val="0"/>
              </a:spcAft>
              <a:buFont typeface="Wingdings" panose="05000000000000000000" pitchFamily="2" charset="2"/>
              <a:buChar char="§"/>
            </a:pPr>
            <a:r>
              <a:rPr lang="en-US" dirty="0">
                <a:solidFill>
                  <a:srgbClr val="000000"/>
                </a:solidFill>
                <a:ea typeface="DengXian"/>
                <a:cs typeface="Arial" panose="020B0604020202020204" pitchFamily="34" charset="0"/>
              </a:rPr>
              <a:t>Talk to your school counselor </a:t>
            </a:r>
            <a:endParaRPr lang="en-US" dirty="0">
              <a:ea typeface="DengXian"/>
              <a:cs typeface="Arial" panose="020B0604020202020204" pitchFamily="34" charset="0"/>
            </a:endParaRPr>
          </a:p>
          <a:p>
            <a:pPr marL="342900" marR="0" lvl="0" indent="-342900">
              <a:spcBef>
                <a:spcPts val="0"/>
              </a:spcBef>
              <a:spcAft>
                <a:spcPts val="0"/>
              </a:spcAft>
              <a:buFont typeface="Wingdings" panose="05000000000000000000" pitchFamily="2" charset="2"/>
              <a:buChar char="§"/>
            </a:pPr>
            <a:r>
              <a:rPr lang="en-US" dirty="0">
                <a:solidFill>
                  <a:srgbClr val="000000"/>
                </a:solidFill>
                <a:ea typeface="DengXian"/>
                <a:cs typeface="Arial" panose="020B0604020202020204" pitchFamily="34" charset="0"/>
              </a:rPr>
              <a:t>Visit a Family Welcome Center</a:t>
            </a:r>
          </a:p>
          <a:p>
            <a:pPr marL="342900" marR="0" lvl="0" indent="-342900">
              <a:spcBef>
                <a:spcPts val="0"/>
              </a:spcBef>
              <a:spcAft>
                <a:spcPts val="0"/>
              </a:spcAft>
              <a:buFont typeface="Wingdings" panose="05000000000000000000" pitchFamily="2" charset="2"/>
              <a:buChar char="§"/>
            </a:pPr>
            <a:r>
              <a:rPr lang="en-US" dirty="0">
                <a:solidFill>
                  <a:srgbClr val="000000"/>
                </a:solidFill>
                <a:ea typeface="DengXian"/>
                <a:cs typeface="Arial" panose="020B0604020202020204" pitchFamily="34" charset="0"/>
              </a:rPr>
              <a:t>Call us at </a:t>
            </a:r>
            <a:r>
              <a:rPr lang="en-US" b="1" dirty="0">
                <a:solidFill>
                  <a:srgbClr val="000000"/>
                </a:solidFill>
                <a:ea typeface="DengXian"/>
                <a:cs typeface="Arial" panose="020B0604020202020204" pitchFamily="34" charset="0"/>
              </a:rPr>
              <a:t>718-935-2009</a:t>
            </a:r>
          </a:p>
          <a:p>
            <a:pPr marL="342900" marR="0" lvl="0" indent="-342900">
              <a:spcBef>
                <a:spcPts val="0"/>
              </a:spcBef>
              <a:spcAft>
                <a:spcPts val="0"/>
              </a:spcAft>
              <a:buFont typeface="Wingdings" panose="05000000000000000000" pitchFamily="2" charset="2"/>
              <a:buChar char="§"/>
            </a:pPr>
            <a:endParaRPr lang="en-US" b="1" dirty="0">
              <a:solidFill>
                <a:srgbClr val="000000"/>
              </a:solidFill>
              <a:cs typeface="Arial" panose="020B0604020202020204" pitchFamily="34" charset="0"/>
            </a:endParaRPr>
          </a:p>
          <a:p>
            <a:pPr marL="0" indent="0">
              <a:spcBef>
                <a:spcPts val="0"/>
              </a:spcBef>
              <a:buNone/>
            </a:pPr>
            <a:r>
              <a:rPr lang="en-US" altLang="en-US" sz="2400" b="1" dirty="0">
                <a:solidFill>
                  <a:prstClr val="black"/>
                </a:solidFill>
                <a:cs typeface="Arial"/>
              </a:rPr>
              <a:t>If you see anything on your application that is inaccurate, contact your child’s current elementary school as soon as possible. </a:t>
            </a:r>
          </a:p>
          <a:p>
            <a:pPr marL="0" marR="0" lvl="0" indent="0">
              <a:spcBef>
                <a:spcPts val="0"/>
              </a:spcBef>
              <a:spcAft>
                <a:spcPts val="0"/>
              </a:spcAft>
              <a:buNone/>
            </a:pPr>
            <a:endParaRPr lang="en-US" dirty="0"/>
          </a:p>
        </p:txBody>
      </p:sp>
      <p:sp>
        <p:nvSpPr>
          <p:cNvPr id="2" name="Footer Placeholder 1"/>
          <p:cNvSpPr>
            <a:spLocks noGrp="1"/>
          </p:cNvSpPr>
          <p:nvPr>
            <p:ph type="ftr" sz="quarter" idx="11"/>
          </p:nvPr>
        </p:nvSpPr>
        <p:spPr/>
        <p:txBody>
          <a:bodyPr/>
          <a:lstStyle/>
          <a:p>
            <a:r>
              <a:rPr lang="en-US"/>
              <a:t>schools.nyc.gov/Middle</a:t>
            </a:r>
            <a:endParaRPr lang="en-US" dirty="0"/>
          </a:p>
        </p:txBody>
      </p:sp>
    </p:spTree>
    <p:extLst>
      <p:ext uri="{BB962C8B-B14F-4D97-AF65-F5344CB8AC3E}">
        <p14:creationId xmlns:p14="http://schemas.microsoft.com/office/powerpoint/2010/main" val="3253478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lvl="0">
              <a:lnSpc>
                <a:spcPct val="100000"/>
              </a:lnSpc>
              <a:spcBef>
                <a:spcPts val="0"/>
              </a:spcBef>
            </a:pPr>
            <a:br>
              <a:rPr lang="en-US" sz="3200" dirty="0">
                <a:solidFill>
                  <a:prstClr val="white"/>
                </a:solidFill>
              </a:rPr>
            </a:br>
            <a:r>
              <a:rPr lang="en-US" sz="4400" dirty="0">
                <a:solidFill>
                  <a:prstClr val="white"/>
                </a:solidFill>
              </a:rPr>
              <a:t>What schools can I apply to?</a:t>
            </a:r>
            <a:br>
              <a:rPr lang="en-US" sz="3600" dirty="0"/>
            </a:br>
            <a:endParaRPr lang="en-US" dirty="0"/>
          </a:p>
        </p:txBody>
      </p:sp>
      <p:sp>
        <p:nvSpPr>
          <p:cNvPr id="5" name="Content Placeholder 4"/>
          <p:cNvSpPr>
            <a:spLocks noGrp="1"/>
          </p:cNvSpPr>
          <p:nvPr>
            <p:ph sz="half" idx="1"/>
          </p:nvPr>
        </p:nvSpPr>
        <p:spPr>
          <a:xfrm>
            <a:off x="87702" y="1112170"/>
            <a:ext cx="12104298" cy="3642997"/>
          </a:xfrm>
        </p:spPr>
        <p:txBody>
          <a:bodyPr>
            <a:normAutofit/>
          </a:bodyPr>
          <a:lstStyle/>
          <a:p>
            <a:pPr marL="0" indent="0">
              <a:buNone/>
            </a:pPr>
            <a:r>
              <a:rPr lang="en-US" sz="2400" dirty="0"/>
              <a:t>When you log into </a:t>
            </a:r>
            <a:r>
              <a:rPr lang="en-US" sz="2400" dirty="0" err="1"/>
              <a:t>MySchools</a:t>
            </a:r>
            <a:r>
              <a:rPr lang="en-US" sz="2400" dirty="0"/>
              <a:t>, you will have a personalized list of schools to choose from. All the DOE public schools that your child can apply to will be included:</a:t>
            </a:r>
          </a:p>
          <a:p>
            <a:r>
              <a:rPr lang="en-US" sz="2000" dirty="0"/>
              <a:t>Your Zoned School</a:t>
            </a:r>
          </a:p>
          <a:p>
            <a:pPr lvl="1"/>
            <a:r>
              <a:rPr lang="en-US" sz="1800" dirty="0"/>
              <a:t>Learn if you have a zoned middle school at schools.nyc.gov/Find-a-School</a:t>
            </a:r>
          </a:p>
          <a:p>
            <a:pPr lvl="2"/>
            <a:r>
              <a:rPr lang="en-US" sz="1600" dirty="0"/>
              <a:t>(Not all students have a zoned middle school)</a:t>
            </a:r>
          </a:p>
          <a:p>
            <a:r>
              <a:rPr lang="en-US" sz="2000" dirty="0"/>
              <a:t>District Schools</a:t>
            </a:r>
          </a:p>
          <a:p>
            <a:pPr lvl="1"/>
            <a:r>
              <a:rPr lang="en-US" sz="1600" dirty="0"/>
              <a:t>Open to all students who live and/or attend public elementary school in the district.</a:t>
            </a:r>
          </a:p>
          <a:p>
            <a:pPr lvl="1"/>
            <a:r>
              <a:rPr lang="en-US" sz="1600" dirty="0"/>
              <a:t>If your child lives in one district and goes to school in another, they are eligible to apply to district schools in both districts.</a:t>
            </a:r>
          </a:p>
          <a:p>
            <a:r>
              <a:rPr lang="en-US" sz="2000" dirty="0"/>
              <a:t>Boroughwide Schools</a:t>
            </a:r>
          </a:p>
          <a:p>
            <a:r>
              <a:rPr lang="en-US" sz="2000" dirty="0"/>
              <a:t>Citywide Schools</a:t>
            </a:r>
          </a:p>
          <a:p>
            <a:endParaRPr lang="en-US" dirty="0"/>
          </a:p>
          <a:p>
            <a:endParaRPr lang="en-US" dirty="0"/>
          </a:p>
        </p:txBody>
      </p:sp>
      <p:sp>
        <p:nvSpPr>
          <p:cNvPr id="6" name="Content Placeholder 5"/>
          <p:cNvSpPr>
            <a:spLocks noGrp="1"/>
          </p:cNvSpPr>
          <p:nvPr>
            <p:ph sz="half" idx="2"/>
          </p:nvPr>
        </p:nvSpPr>
        <p:spPr>
          <a:xfrm>
            <a:off x="87702" y="4824922"/>
            <a:ext cx="11516983" cy="914111"/>
          </a:xfrm>
        </p:spPr>
        <p:txBody>
          <a:bodyPr>
            <a:normAutofit/>
          </a:bodyPr>
          <a:lstStyle/>
          <a:p>
            <a:pPr marL="0" indent="0">
              <a:buNone/>
            </a:pPr>
            <a:r>
              <a:rPr lang="en-US" b="1" dirty="0"/>
              <a:t>Charter schools have a separate admissions process and are not part of the middle school application.</a:t>
            </a:r>
            <a:endParaRPr lang="en-US" b="1" u="sng" dirty="0">
              <a:solidFill>
                <a:srgbClr val="13BBB7"/>
              </a:solidFill>
            </a:endParaRPr>
          </a:p>
        </p:txBody>
      </p:sp>
      <p:sp>
        <p:nvSpPr>
          <p:cNvPr id="2" name="Footer Placeholder 1"/>
          <p:cNvSpPr>
            <a:spLocks noGrp="1"/>
          </p:cNvSpPr>
          <p:nvPr>
            <p:ph type="ftr" sz="quarter" idx="11"/>
          </p:nvPr>
        </p:nvSpPr>
        <p:spPr/>
        <p:txBody>
          <a:bodyPr/>
          <a:lstStyle/>
          <a:p>
            <a:r>
              <a:rPr lang="en-US" dirty="0"/>
              <a:t>schools.nyc.gov/Middle</a:t>
            </a:r>
          </a:p>
        </p:txBody>
      </p:sp>
    </p:spTree>
    <p:extLst>
      <p:ext uri="{BB962C8B-B14F-4D97-AF65-F5344CB8AC3E}">
        <p14:creationId xmlns:p14="http://schemas.microsoft.com/office/powerpoint/2010/main" val="1689854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lvl="0">
              <a:lnSpc>
                <a:spcPct val="100000"/>
              </a:lnSpc>
              <a:spcBef>
                <a:spcPts val="0"/>
              </a:spcBef>
            </a:pPr>
            <a:r>
              <a:rPr lang="en-US" dirty="0">
                <a:solidFill>
                  <a:prstClr val="white"/>
                </a:solidFill>
              </a:rPr>
              <a:t>Choose schools for your child’s application</a:t>
            </a:r>
            <a:endParaRPr lang="en-US" dirty="0"/>
          </a:p>
        </p:txBody>
      </p:sp>
      <p:sp>
        <p:nvSpPr>
          <p:cNvPr id="5" name="Content Placeholder 4"/>
          <p:cNvSpPr>
            <a:spLocks noGrp="1"/>
          </p:cNvSpPr>
          <p:nvPr>
            <p:ph idx="1"/>
          </p:nvPr>
        </p:nvSpPr>
        <p:spPr>
          <a:xfrm>
            <a:off x="0" y="1042415"/>
            <a:ext cx="12192000" cy="5221225"/>
          </a:xfrm>
        </p:spPr>
        <p:txBody>
          <a:bodyPr>
            <a:normAutofit lnSpcReduction="10000"/>
          </a:bodyPr>
          <a:lstStyle/>
          <a:p>
            <a:pPr marL="0" indent="0">
              <a:buNone/>
            </a:pPr>
            <a:r>
              <a:rPr lang="en-US" dirty="0"/>
              <a:t>Explore your middle school options in </a:t>
            </a:r>
            <a:r>
              <a:rPr lang="en-US" dirty="0" err="1"/>
              <a:t>MySchools</a:t>
            </a:r>
            <a:r>
              <a:rPr lang="en-US" dirty="0"/>
              <a:t> and add programs to your application. </a:t>
            </a:r>
            <a:r>
              <a:rPr lang="en-US" b="1" dirty="0"/>
              <a:t>How do you choose where to apply? </a:t>
            </a:r>
            <a:r>
              <a:rPr lang="en-US" dirty="0"/>
              <a:t>Consider the following:</a:t>
            </a:r>
          </a:p>
          <a:p>
            <a:r>
              <a:rPr lang="en-US" dirty="0"/>
              <a:t>Travel</a:t>
            </a:r>
          </a:p>
          <a:p>
            <a:pPr lvl="1"/>
            <a:r>
              <a:rPr lang="en-US" dirty="0"/>
              <a:t>How will your child get from home to school each day? </a:t>
            </a:r>
          </a:p>
          <a:p>
            <a:pPr lvl="1"/>
            <a:r>
              <a:rPr lang="en-US" dirty="0"/>
              <a:t>How long is the commute? </a:t>
            </a:r>
          </a:p>
          <a:p>
            <a:pPr lvl="1"/>
            <a:r>
              <a:rPr lang="en-US" dirty="0"/>
              <a:t>Visiting the school is a good way to see what this trip is like!</a:t>
            </a:r>
          </a:p>
          <a:p>
            <a:r>
              <a:rPr lang="en-US" dirty="0"/>
              <a:t>Programs and courses offered</a:t>
            </a:r>
          </a:p>
          <a:p>
            <a:pPr lvl="1"/>
            <a:r>
              <a:rPr lang="en-US" dirty="0"/>
              <a:t>Are there specific academic courses, clubs, activities, or sports that appeal to you and your child?</a:t>
            </a:r>
          </a:p>
          <a:p>
            <a:r>
              <a:rPr lang="en-US" dirty="0"/>
              <a:t>School size</a:t>
            </a:r>
          </a:p>
          <a:p>
            <a:pPr lvl="1"/>
            <a:r>
              <a:rPr lang="en-US" dirty="0"/>
              <a:t>How many students go to the school?</a:t>
            </a:r>
          </a:p>
          <a:p>
            <a:r>
              <a:rPr lang="en-US" dirty="0"/>
              <a:t>Mission and vision</a:t>
            </a:r>
          </a:p>
          <a:p>
            <a:pPr lvl="1"/>
            <a:r>
              <a:rPr lang="en-US" dirty="0"/>
              <a:t>What makes the school special?</a:t>
            </a:r>
          </a:p>
          <a:p>
            <a:endParaRPr lang="en-US" dirty="0"/>
          </a:p>
        </p:txBody>
      </p:sp>
      <p:sp>
        <p:nvSpPr>
          <p:cNvPr id="2" name="Footer Placeholder 1"/>
          <p:cNvSpPr>
            <a:spLocks noGrp="1"/>
          </p:cNvSpPr>
          <p:nvPr>
            <p:ph type="ftr" sz="quarter" idx="11"/>
          </p:nvPr>
        </p:nvSpPr>
        <p:spPr/>
        <p:txBody>
          <a:bodyPr/>
          <a:lstStyle/>
          <a:p>
            <a:r>
              <a:rPr lang="en-US"/>
              <a:t>schools.nyc.gov/Middle</a:t>
            </a:r>
            <a:endParaRPr lang="en-US" dirty="0"/>
          </a:p>
        </p:txBody>
      </p:sp>
    </p:spTree>
    <p:extLst>
      <p:ext uri="{BB962C8B-B14F-4D97-AF65-F5344CB8AC3E}">
        <p14:creationId xmlns:p14="http://schemas.microsoft.com/office/powerpoint/2010/main" val="696937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Content Placeholder 42" descr="This is an image which shows how the aforementioned four steps lead to a middle school offer" title="Offer Letter Image"/>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108336" y="1069311"/>
            <a:ext cx="7049160" cy="4977652"/>
          </a:xfrm>
        </p:spPr>
      </p:pic>
      <p:sp>
        <p:nvSpPr>
          <p:cNvPr id="4" name="Title 3"/>
          <p:cNvSpPr>
            <a:spLocks noGrp="1"/>
          </p:cNvSpPr>
          <p:nvPr>
            <p:ph type="title"/>
          </p:nvPr>
        </p:nvSpPr>
        <p:spPr/>
        <p:txBody>
          <a:bodyPr>
            <a:normAutofit/>
          </a:bodyPr>
          <a:lstStyle/>
          <a:p>
            <a:r>
              <a:rPr lang="en-US" dirty="0"/>
              <a:t>How do students get middle school offers?</a:t>
            </a:r>
          </a:p>
        </p:txBody>
      </p:sp>
      <p:sp>
        <p:nvSpPr>
          <p:cNvPr id="5" name="Content Placeholder 4"/>
          <p:cNvSpPr>
            <a:spLocks noGrp="1"/>
          </p:cNvSpPr>
          <p:nvPr>
            <p:ph sz="half" idx="1"/>
          </p:nvPr>
        </p:nvSpPr>
        <p:spPr>
          <a:xfrm>
            <a:off x="17252" y="1052780"/>
            <a:ext cx="5589917" cy="5200493"/>
          </a:xfrm>
        </p:spPr>
        <p:txBody>
          <a:bodyPr>
            <a:normAutofit/>
          </a:bodyPr>
          <a:lstStyle/>
          <a:p>
            <a:r>
              <a:rPr lang="en-US" altLang="en-US" b="1" dirty="0">
                <a:cs typeface="Arial"/>
              </a:rPr>
              <a:t>Choices on the Application</a:t>
            </a:r>
          </a:p>
          <a:p>
            <a:pPr lvl="1"/>
            <a:r>
              <a:rPr lang="en-US" altLang="en-US" dirty="0">
                <a:ea typeface="ＭＳ Ｐゴシック" charset="-128"/>
                <a:cs typeface="Arial"/>
              </a:rPr>
              <a:t>The programs you include in your child’s application AND the order in which they are placed.</a:t>
            </a:r>
            <a:endParaRPr lang="en-US" altLang="en-US" b="1" dirty="0">
              <a:cs typeface="Arial"/>
            </a:endParaRPr>
          </a:p>
          <a:p>
            <a:r>
              <a:rPr lang="en-US" altLang="en-US" b="1" dirty="0">
                <a:cs typeface="Arial"/>
              </a:rPr>
              <a:t>Admissions Priorities</a:t>
            </a:r>
          </a:p>
          <a:p>
            <a:pPr lvl="1"/>
            <a:r>
              <a:rPr lang="en-US" dirty="0">
                <a:cs typeface="Arial"/>
              </a:rPr>
              <a:t>The order in which groups of applicants are considered</a:t>
            </a:r>
            <a:endParaRPr lang="en-US" altLang="en-US" b="1" dirty="0">
              <a:cs typeface="Arial"/>
            </a:endParaRPr>
          </a:p>
          <a:p>
            <a:r>
              <a:rPr lang="en-US" altLang="en-US" b="1" dirty="0">
                <a:cs typeface="Arial"/>
              </a:rPr>
              <a:t>Admissions Methods</a:t>
            </a:r>
          </a:p>
          <a:p>
            <a:pPr lvl="1"/>
            <a:r>
              <a:rPr lang="en-US" dirty="0">
                <a:ea typeface="ＭＳ Ｐゴシック" charset="-128"/>
                <a:cs typeface="Arial"/>
              </a:rPr>
              <a:t>How students are matched to seats. </a:t>
            </a:r>
            <a:endParaRPr lang="en-US" altLang="en-US" b="1" dirty="0">
              <a:cs typeface="Arial"/>
            </a:endParaRPr>
          </a:p>
          <a:p>
            <a:r>
              <a:rPr lang="en-US" altLang="en-US" b="1" dirty="0">
                <a:latin typeface="Calibri" panose="020F0502020204030204" pitchFamily="34" charset="0"/>
                <a:cs typeface="Calibri" panose="020F0502020204030204" pitchFamily="34" charset="0"/>
              </a:rPr>
              <a:t>Seat Availability</a:t>
            </a:r>
          </a:p>
          <a:p>
            <a:pPr lvl="1"/>
            <a:r>
              <a:rPr lang="en-US" dirty="0">
                <a:ea typeface="ＭＳ Ｐゴシック" charset="-128"/>
                <a:cs typeface="Arial"/>
              </a:rPr>
              <a:t>The number of seats available for applicants.</a:t>
            </a:r>
          </a:p>
          <a:p>
            <a:pPr marL="457200" lvl="1" indent="0">
              <a:buNone/>
            </a:pPr>
            <a:endParaRPr lang="en-US" altLang="en-US" b="1" dirty="0">
              <a:cs typeface="Arial"/>
            </a:endParaRPr>
          </a:p>
          <a:p>
            <a:endParaRPr lang="en-US" dirty="0"/>
          </a:p>
        </p:txBody>
      </p:sp>
      <p:sp>
        <p:nvSpPr>
          <p:cNvPr id="3" name="Footer Placeholder 2"/>
          <p:cNvSpPr>
            <a:spLocks noGrp="1"/>
          </p:cNvSpPr>
          <p:nvPr>
            <p:ph type="ftr" sz="quarter" idx="11"/>
          </p:nvPr>
        </p:nvSpPr>
        <p:spPr/>
        <p:txBody>
          <a:bodyPr/>
          <a:lstStyle/>
          <a:p>
            <a:r>
              <a:rPr lang="en-US"/>
              <a:t>schools.nyc.gov/Middle</a:t>
            </a:r>
            <a:endParaRPr lang="en-US" dirty="0"/>
          </a:p>
        </p:txBody>
      </p:sp>
    </p:spTree>
    <p:extLst>
      <p:ext uri="{BB962C8B-B14F-4D97-AF65-F5344CB8AC3E}">
        <p14:creationId xmlns:p14="http://schemas.microsoft.com/office/powerpoint/2010/main" val="1861004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solidFill>
                  <a:prstClr val="white"/>
                </a:solidFill>
              </a:rPr>
              <a:t>Complete your child’s application</a:t>
            </a:r>
            <a:endParaRPr lang="en-US" dirty="0"/>
          </a:p>
        </p:txBody>
      </p:sp>
      <p:sp>
        <p:nvSpPr>
          <p:cNvPr id="5" name="Content Placeholder 4"/>
          <p:cNvSpPr>
            <a:spLocks noGrp="1"/>
          </p:cNvSpPr>
          <p:nvPr>
            <p:ph sz="half" idx="1"/>
          </p:nvPr>
        </p:nvSpPr>
        <p:spPr>
          <a:xfrm>
            <a:off x="58947" y="1129091"/>
            <a:ext cx="6264031" cy="4979879"/>
          </a:xfrm>
        </p:spPr>
        <p:txBody>
          <a:bodyPr>
            <a:normAutofit fontScale="92500"/>
          </a:bodyPr>
          <a:lstStyle/>
          <a:p>
            <a:r>
              <a:rPr lang="en-US" sz="3500" dirty="0"/>
              <a:t>Add up to 12 program choices to your child’s application. If a school has multiple programs, you may apply to one program, or more than one program at that school.</a:t>
            </a:r>
          </a:p>
          <a:p>
            <a:r>
              <a:rPr lang="en-US" sz="3500" dirty="0"/>
              <a:t>Be sure to place them into your true order of preference, with your favorite program as #1.</a:t>
            </a:r>
          </a:p>
          <a:p>
            <a:r>
              <a:rPr lang="en-US" sz="3500" dirty="0"/>
              <a:t>Submit the application by </a:t>
            </a:r>
            <a:r>
              <a:rPr lang="en-US" sz="3500" b="1" dirty="0"/>
              <a:t>December 3, 2018.</a:t>
            </a:r>
          </a:p>
          <a:p>
            <a:endParaRPr lang="en-US" dirty="0"/>
          </a:p>
        </p:txBody>
      </p:sp>
      <p:sp>
        <p:nvSpPr>
          <p:cNvPr id="6" name="Content Placeholder 5"/>
          <p:cNvSpPr>
            <a:spLocks noGrp="1"/>
          </p:cNvSpPr>
          <p:nvPr>
            <p:ph sz="half" idx="2"/>
          </p:nvPr>
        </p:nvSpPr>
        <p:spPr>
          <a:xfrm>
            <a:off x="6646653" y="1129090"/>
            <a:ext cx="5181600" cy="4746415"/>
          </a:xfrm>
        </p:spPr>
        <p:txBody>
          <a:bodyPr>
            <a:normAutofit fontScale="92500"/>
          </a:bodyPr>
          <a:lstStyle/>
          <a:p>
            <a:r>
              <a:rPr lang="en-US" dirty="0"/>
              <a:t>TIP | After adding your favorite programs, consider adding more choices to your application. </a:t>
            </a:r>
          </a:p>
          <a:p>
            <a:r>
              <a:rPr lang="en-US" dirty="0"/>
              <a:t>TIP | Rank programs you’d prefer to your zoned or continuing school ahead of your zoned or continuing school.</a:t>
            </a:r>
          </a:p>
          <a:p>
            <a:r>
              <a:rPr lang="en-US" dirty="0"/>
              <a:t>Remember, if you do not get an offer to a program from your application, you will be matched to a program with availability in your district. </a:t>
            </a:r>
          </a:p>
          <a:p>
            <a:endParaRPr lang="en-US" dirty="0"/>
          </a:p>
        </p:txBody>
      </p:sp>
      <p:sp>
        <p:nvSpPr>
          <p:cNvPr id="2" name="Footer Placeholder 1"/>
          <p:cNvSpPr>
            <a:spLocks noGrp="1"/>
          </p:cNvSpPr>
          <p:nvPr>
            <p:ph type="ftr" sz="quarter" idx="11"/>
          </p:nvPr>
        </p:nvSpPr>
        <p:spPr/>
        <p:txBody>
          <a:bodyPr/>
          <a:lstStyle/>
          <a:p>
            <a:r>
              <a:rPr lang="en-US"/>
              <a:t>schools.nyc.gov/Middle</a:t>
            </a:r>
            <a:endParaRPr lang="en-US" dirty="0"/>
          </a:p>
        </p:txBody>
      </p:sp>
    </p:spTree>
    <p:extLst>
      <p:ext uri="{BB962C8B-B14F-4D97-AF65-F5344CB8AC3E}">
        <p14:creationId xmlns:p14="http://schemas.microsoft.com/office/powerpoint/2010/main" val="4172113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solidFill>
                  <a:prstClr val="white"/>
                </a:solidFill>
              </a:rPr>
              <a:t>Admissions Priorities</a:t>
            </a:r>
            <a:endParaRPr lang="en-US" dirty="0"/>
          </a:p>
        </p:txBody>
      </p:sp>
      <p:sp>
        <p:nvSpPr>
          <p:cNvPr id="5" name="Content Placeholder 4"/>
          <p:cNvSpPr>
            <a:spLocks noGrp="1"/>
          </p:cNvSpPr>
          <p:nvPr>
            <p:ph idx="1"/>
          </p:nvPr>
        </p:nvSpPr>
        <p:spPr>
          <a:xfrm>
            <a:off x="0" y="1042415"/>
            <a:ext cx="12192000" cy="5221224"/>
          </a:xfrm>
        </p:spPr>
        <p:txBody>
          <a:bodyPr/>
          <a:lstStyle/>
          <a:p>
            <a:pPr marL="0" indent="0">
              <a:buNone/>
            </a:pPr>
            <a:r>
              <a:rPr lang="en-US" altLang="en-US" dirty="0">
                <a:latin typeface="Calibri" panose="020F0502020204030204" pitchFamily="34" charset="0"/>
                <a:cs typeface="Calibri" panose="020F0502020204030204" pitchFamily="34" charset="0"/>
              </a:rPr>
              <a:t>At some schools, students are considered in groups. All students in the first priority group will be considered first. If seats are available, students in the second priority group will be considered next, and so on.</a:t>
            </a:r>
          </a:p>
          <a:p>
            <a:pPr marL="0" indent="0">
              <a:buNone/>
            </a:pPr>
            <a:endParaRPr lang="en-US" altLang="en-US" dirty="0">
              <a:latin typeface="Calibri" panose="020F0502020204030204" pitchFamily="34" charset="0"/>
              <a:cs typeface="Calibri" panose="020F0502020204030204" pitchFamily="34" charset="0"/>
            </a:endParaRPr>
          </a:p>
          <a:p>
            <a:pPr marL="0" indent="0">
              <a:buNone/>
            </a:pPr>
            <a:r>
              <a:rPr lang="en-US" b="1" dirty="0">
                <a:sym typeface="Wingdings" panose="05000000000000000000" pitchFamily="2" charset="2"/>
              </a:rPr>
              <a:t>Admissions Priorities</a:t>
            </a:r>
          </a:p>
          <a:p>
            <a:pPr marL="514350" indent="-514350">
              <a:buFont typeface="+mj-lt"/>
              <a:buAutoNum type="arabicPeriod"/>
            </a:pPr>
            <a:r>
              <a:rPr lang="en-US" dirty="0"/>
              <a:t>Priority to students and residents of the District</a:t>
            </a:r>
          </a:p>
          <a:p>
            <a:pPr marL="514350" indent="-514350">
              <a:buFont typeface="+mj-lt"/>
              <a:buAutoNum type="arabicPeriod"/>
            </a:pPr>
            <a:r>
              <a:rPr lang="en-US" dirty="0"/>
              <a:t>Then to students and residents of Brooklyn</a:t>
            </a:r>
          </a:p>
          <a:p>
            <a:pPr marL="0" indent="0">
              <a:buNone/>
            </a:pPr>
            <a:endParaRPr lang="en-US" dirty="0"/>
          </a:p>
          <a:p>
            <a:pPr marL="0" indent="0">
              <a:buNone/>
            </a:pPr>
            <a:r>
              <a:rPr lang="en-US" altLang="en-US" i="1" dirty="0">
                <a:latin typeface="Calibri" panose="020F0502020204030204" pitchFamily="34" charset="0"/>
                <a:cs typeface="Calibri" panose="020F0502020204030204" pitchFamily="34" charset="0"/>
              </a:rPr>
              <a:t>This means that</a:t>
            </a:r>
            <a:r>
              <a:rPr lang="en-US" altLang="en-US" dirty="0">
                <a:latin typeface="Calibri" panose="020F0502020204030204" pitchFamily="34" charset="0"/>
                <a:cs typeface="Calibri" panose="020F0502020204030204" pitchFamily="34" charset="0"/>
              </a:rPr>
              <a:t> </a:t>
            </a:r>
            <a:r>
              <a:rPr lang="en-US" b="1" dirty="0">
                <a:latin typeface="Calibri" panose="020F0502020204030204" pitchFamily="34" charset="0"/>
                <a:cs typeface="Calibri" panose="020F0502020204030204" pitchFamily="34" charset="0"/>
              </a:rPr>
              <a:t>All students who live or go to school in the District </a:t>
            </a:r>
            <a:r>
              <a:rPr lang="en-US" dirty="0">
                <a:latin typeface="Calibri" panose="020F0502020204030204" pitchFamily="34" charset="0"/>
                <a:cs typeface="Calibri" panose="020F0502020204030204" pitchFamily="34" charset="0"/>
              </a:rPr>
              <a:t>that list this program on their application will be considered before </a:t>
            </a:r>
            <a:r>
              <a:rPr lang="en-US" b="1" dirty="0">
                <a:latin typeface="Calibri" panose="020F0502020204030204" pitchFamily="34" charset="0"/>
                <a:cs typeface="Calibri" panose="020F0502020204030204" pitchFamily="34" charset="0"/>
              </a:rPr>
              <a:t>other Brooklyn students </a:t>
            </a:r>
            <a:r>
              <a:rPr lang="en-US" dirty="0">
                <a:latin typeface="Calibri" panose="020F0502020204030204" pitchFamily="34" charset="0"/>
                <a:cs typeface="Calibri" panose="020F0502020204030204" pitchFamily="34" charset="0"/>
              </a:rPr>
              <a:t>who list this program on their application. </a:t>
            </a:r>
          </a:p>
          <a:p>
            <a:pPr marL="0" indent="0">
              <a:buNone/>
            </a:pPr>
            <a:endParaRPr lang="en-US" altLang="en-US" i="1" dirty="0">
              <a:latin typeface="Calibri" panose="020F0502020204030204" pitchFamily="34" charset="0"/>
              <a:cs typeface="Calibri" panose="020F0502020204030204" pitchFamily="34" charset="0"/>
            </a:endParaRPr>
          </a:p>
          <a:p>
            <a:pPr marL="0" indent="0">
              <a:buNone/>
            </a:pPr>
            <a:endParaRPr lang="en-US" dirty="0"/>
          </a:p>
        </p:txBody>
      </p:sp>
      <p:sp>
        <p:nvSpPr>
          <p:cNvPr id="2" name="Footer Placeholder 1"/>
          <p:cNvSpPr>
            <a:spLocks noGrp="1"/>
          </p:cNvSpPr>
          <p:nvPr>
            <p:ph type="ftr" sz="quarter" idx="11"/>
          </p:nvPr>
        </p:nvSpPr>
        <p:spPr/>
        <p:txBody>
          <a:bodyPr/>
          <a:lstStyle/>
          <a:p>
            <a:r>
              <a:rPr lang="en-US"/>
              <a:t>schools.nyc.gov/Middle</a:t>
            </a:r>
            <a:endParaRPr lang="en-US" dirty="0"/>
          </a:p>
        </p:txBody>
      </p:sp>
    </p:spTree>
    <p:extLst>
      <p:ext uri="{BB962C8B-B14F-4D97-AF65-F5344CB8AC3E}">
        <p14:creationId xmlns:p14="http://schemas.microsoft.com/office/powerpoint/2010/main" val="28169854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w="47625">
          <a:solidFill>
            <a:schemeClr val="tx1">
              <a:lumMod val="50000"/>
              <a:lumOff val="50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6533990D96B1428E0DF1DA912019B8" ma:contentTypeVersion="6" ma:contentTypeDescription="Create a new document." ma:contentTypeScope="" ma:versionID="413d5eca59c818eca167beb912fa93ea">
  <xsd:schema xmlns:xsd="http://www.w3.org/2001/XMLSchema" xmlns:xs="http://www.w3.org/2001/XMLSchema" xmlns:p="http://schemas.microsoft.com/office/2006/metadata/properties" xmlns:ns2="b4d6b3e3-4549-4ee6-b5e1-1dbb30057cc7" xmlns:ns3="83172986-6afd-4792-8146-112d4585fe77" targetNamespace="http://schemas.microsoft.com/office/2006/metadata/properties" ma:root="true" ma:fieldsID="fcb2271638ecd8abb98460bc82fbf0bd" ns2:_="" ns3:_="">
    <xsd:import namespace="b4d6b3e3-4549-4ee6-b5e1-1dbb30057cc7"/>
    <xsd:import namespace="83172986-6afd-4792-8146-112d4585fe7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d6b3e3-4549-4ee6-b5e1-1dbb30057c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3172986-6afd-4792-8146-112d4585fe7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62EDFA2-BD3C-4732-82F2-5543A49C6A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4d6b3e3-4549-4ee6-b5e1-1dbb30057cc7"/>
    <ds:schemaRef ds:uri="83172986-6afd-4792-8146-112d4585fe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39D480-E79B-4B2B-9647-EDF930CAA542}">
  <ds:schemaRefs>
    <ds:schemaRef ds:uri="http://schemas.microsoft.com/sharepoint/v3/contenttype/forms"/>
  </ds:schemaRefs>
</ds:datastoreItem>
</file>

<file path=customXml/itemProps3.xml><?xml version="1.0" encoding="utf-8"?>
<ds:datastoreItem xmlns:ds="http://schemas.openxmlformats.org/officeDocument/2006/customXml" ds:itemID="{44969DAE-2495-43B1-8663-018C79CD67AF}">
  <ds:schemaRefs>
    <ds:schemaRef ds:uri="http://schemas.microsoft.com/office/2006/metadata/properties"/>
    <ds:schemaRef ds:uri="http://schemas.microsoft.com/office/2006/documentManagement/types"/>
    <ds:schemaRef ds:uri="83172986-6afd-4792-8146-112d4585fe77"/>
    <ds:schemaRef ds:uri="http://purl.org/dc/elements/1.1/"/>
    <ds:schemaRef ds:uri="http://schemas.microsoft.com/office/infopath/2007/PartnerControls"/>
    <ds:schemaRef ds:uri="http://schemas.openxmlformats.org/package/2006/metadata/core-properties"/>
    <ds:schemaRef ds:uri="http://purl.org/dc/terms/"/>
    <ds:schemaRef ds:uri="b4d6b3e3-4549-4ee6-b5e1-1dbb30057cc7"/>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12514</TotalTime>
  <Words>1770</Words>
  <Application>Microsoft Macintosh PowerPoint</Application>
  <PresentationFormat>Widescreen</PresentationFormat>
  <Paragraphs>191</Paragraphs>
  <Slides>14</Slides>
  <Notes>14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DengXian</vt:lpstr>
      <vt:lpstr>ＭＳ Ｐゴシック</vt:lpstr>
      <vt:lpstr>Arial</vt:lpstr>
      <vt:lpstr>Calibri</vt:lpstr>
      <vt:lpstr>Franklin Gothic Book</vt:lpstr>
      <vt:lpstr>Franklin Gothic Medium</vt:lpstr>
      <vt:lpstr>Gill Sans MT</vt:lpstr>
      <vt:lpstr>Times New Roman</vt:lpstr>
      <vt:lpstr>Wingdings</vt:lpstr>
      <vt:lpstr>Office Theme</vt:lpstr>
      <vt:lpstr>Welcome to  Middle School Admissions</vt:lpstr>
      <vt:lpstr>How do you apply?</vt:lpstr>
      <vt:lpstr>How do you apply? (continued)</vt:lpstr>
      <vt:lpstr>Access and review your child’s application</vt:lpstr>
      <vt:lpstr> What schools can I apply to? </vt:lpstr>
      <vt:lpstr>Choose schools for your child’s application</vt:lpstr>
      <vt:lpstr>How do students get middle school offers?</vt:lpstr>
      <vt:lpstr>Complete your child’s application</vt:lpstr>
      <vt:lpstr>Admissions Priorities</vt:lpstr>
      <vt:lpstr>Admissions Methods</vt:lpstr>
      <vt:lpstr>Admissions Methods (continued)</vt:lpstr>
      <vt:lpstr>Selection Criteria</vt:lpstr>
      <vt:lpstr>Key Dates</vt:lpstr>
      <vt:lpstr>Resources</vt:lpstr>
    </vt:vector>
  </TitlesOfParts>
  <Company>NYCDOE</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Vikram Mukhija</dc:creator>
  <cp:lastModifiedBy>Marisol Catucci</cp:lastModifiedBy>
  <cp:revision>1066</cp:revision>
  <cp:lastPrinted>2018-09-17T21:46:28Z</cp:lastPrinted>
  <dcterms:created xsi:type="dcterms:W3CDTF">2016-05-11T14:17:07Z</dcterms:created>
  <dcterms:modified xsi:type="dcterms:W3CDTF">2018-10-22T21:02:04Z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0x0101006E6533990D96B1428E0DF1DA912019B8</vt:lpwstr>
  </property>
</Properties>
</file>